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3" r:id="rId2"/>
    <p:sldId id="424" r:id="rId3"/>
    <p:sldId id="425" r:id="rId4"/>
    <p:sldId id="428" r:id="rId5"/>
    <p:sldId id="426" r:id="rId6"/>
    <p:sldId id="427" r:id="rId7"/>
    <p:sldId id="412" r:id="rId8"/>
    <p:sldId id="418" r:id="rId9"/>
    <p:sldId id="413" r:id="rId10"/>
    <p:sldId id="430" r:id="rId11"/>
    <p:sldId id="434" r:id="rId12"/>
    <p:sldId id="432" r:id="rId13"/>
    <p:sldId id="419" r:id="rId14"/>
    <p:sldId id="431" r:id="rId15"/>
    <p:sldId id="42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5230"/>
    <a:srgbClr val="477B47"/>
    <a:srgbClr val="5B9B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D790F3C-A5E9-4251-BCB7-F943F4B8C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897EA33-B7B5-493A-BD51-591D43D19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8C7AECD-99E9-44EF-82C5-AB07852F2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0F8A-E2AD-42DE-A82A-38C3CEBAB95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958C770-2A66-4F7D-B36F-2CB663AB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226BAFF-191D-4E33-A9C8-605397881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A521-A3E0-4B66-A868-F274573BC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30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AFA4EE-2AB0-447E-8278-5BA3CCD97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21EC1CF-D97E-4CEA-8FD0-674E22019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52E9D06-E2AB-4778-A49B-95A8612EF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0F8A-E2AD-42DE-A82A-38C3CEBAB95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BCDFC3C-CDF6-4204-98F7-B1F2A1FD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777D701-C0D1-436C-99FB-8F99CFCBE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A521-A3E0-4B66-A868-F274573BC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30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B9B9DB28-6E9E-4185-BEA4-0C4499C4D9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378B3ED-5018-48A7-9E59-7656D1BCB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5ECC3E2-418B-463E-9C3B-692216E33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0F8A-E2AD-42DE-A82A-38C3CEBAB95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CF235FB-2987-44F7-B69A-AEA12B76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7708A36-23EF-4BD1-AA61-8AAE6C6C3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A521-A3E0-4B66-A868-F274573BC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5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667000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56349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93632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5C4AF7B-5301-4F03-9AB4-1C19CCB48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7C0A27C-05C4-47C2-B062-79A5E9CBD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E49252C-C816-47DA-B85A-149C3463F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0F8A-E2AD-42DE-A82A-38C3CEBAB95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BA18621-1832-4B40-9468-4436F0CF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2256D1A-5C0D-4DFF-8B39-F8EA5F634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A521-A3E0-4B66-A868-F274573BC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97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A5121DB-E770-43C9-82EE-DE98B17F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EC828F7-719F-44FB-96E0-375134939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19141E8-EA45-4188-BEC3-E3F336903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0F8A-E2AD-42DE-A82A-38C3CEBAB95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B88B70B-39C6-40A9-A5D4-D4C345B97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6D2C80E-9BC2-4213-9B89-786F97DE8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A521-A3E0-4B66-A868-F274573BC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07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FAD6C7-21F5-4EFD-AA02-B2A52D9CE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FD74DE5-F2D7-4E97-A051-079F0E647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8E4C166-4634-46C8-8FD0-5D1EDC48F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D11BFA4-693B-4FA5-8127-8A9E12402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0F8A-E2AD-42DE-A82A-38C3CEBAB95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9C39392-C907-45D8-9165-2F7AEB497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776C018-CC7C-404A-A751-6CE349FAD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A521-A3E0-4B66-A868-F274573BC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4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FC3F82-1032-40C6-B4C3-AD72D91E2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133757A-252E-4156-88FD-F0580467F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8EBBB99-A8C4-469C-A056-618B53120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8E15FE9-6A09-4F11-BF42-015AB0089F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F9C454CC-3504-46AB-B93A-C033BE1F1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4CB4E7D7-70AD-4926-8162-D76E11F07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0F8A-E2AD-42DE-A82A-38C3CEBAB95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3F93D6D3-8C74-4BD7-8CE8-A39181A2C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CE18D5D0-786F-4161-9D08-DFE5A650B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A521-A3E0-4B66-A868-F274573BC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95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82F883-7B5B-471D-9069-99CA3E34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103DCF9-837D-4242-85CC-96F0C832C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0F8A-E2AD-42DE-A82A-38C3CEBAB95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04FB3A3-FDF0-46DE-8A3F-BFBADB441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42B4ACA-174E-4751-B18D-90D2006C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A521-A3E0-4B66-A868-F274573BC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92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BFEB6855-92B8-44C0-8391-FE2A725C3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0F8A-E2AD-42DE-A82A-38C3CEBAB95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0B6C1A0-A80A-463F-A52C-6CE89C719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2B3B34-289A-4650-9C93-80C3349E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A521-A3E0-4B66-A868-F274573BC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94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634A69-7A78-45F8-BC72-D39ACB981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AE0DDBE-0D8A-474E-ABED-D95A92FA4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C75A7A0-0527-4EC1-9264-178163D85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8A1690A-9105-4198-907B-571C45F84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0F8A-E2AD-42DE-A82A-38C3CEBAB95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ACF75D7-35A8-41A3-9E63-30FF5CEB9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7995217-B3F0-4E8D-97BC-23626B7E8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A521-A3E0-4B66-A868-F274573BC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13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F145E02-3523-4FD0-8CBE-C7C0AC47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5A71C0C7-23A2-4634-A144-6DA4EBCF4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529276E-8FEE-40D7-AD75-9BF0C1A9A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CCF368E-4110-45CC-B89C-DF2E8D0B8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0F8A-E2AD-42DE-A82A-38C3CEBAB95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06B7946-CD16-4A06-8963-44020E02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572CE5D-1B9A-47E1-92D8-432684A98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A521-A3E0-4B66-A868-F274573BC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36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3000" contrast="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B0287CC-50A4-4DF9-8E19-CF2FF3F5C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9820726-8818-4F98-AF2C-1ED1A9CDD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5D2199F-EB4F-45C5-893E-0D6357FF8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F0F8A-E2AD-42DE-A82A-38C3CEBAB95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37B3FF8-035C-4E37-B290-9F1B3E4DAB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B9CD565-BA4B-4521-A977-E4C8639E4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CA521-A3E0-4B66-A868-F274573BC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55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6.png"/><Relationship Id="rId7" Type="http://schemas.openxmlformats.org/officeDocument/2006/relationships/image" Target="../media/image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jpeg"/><Relationship Id="rId7" Type="http://schemas.openxmlformats.org/officeDocument/2006/relationships/image" Target="../media/image4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2.mp4"/><Relationship Id="rId7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47.png"/><Relationship Id="rId4" Type="http://schemas.openxmlformats.org/officeDocument/2006/relationships/video" Target="../media/media2.mp4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maabbzakour@eskisehir.edu.tr" TargetMode="External"/><Relationship Id="rId7" Type="http://schemas.openxmlformats.org/officeDocument/2006/relationships/image" Target="../media/image49.png"/><Relationship Id="rId2" Type="http://schemas.openxmlformats.org/officeDocument/2006/relationships/hyperlink" Target="mailto:esinbm@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JP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ikdörtgen 18">
            <a:extLst>
              <a:ext uri="{FF2B5EF4-FFF2-40B4-BE49-F238E27FC236}">
                <a16:creationId xmlns:a16="http://schemas.microsoft.com/office/drawing/2014/main" id="{AE087310-082A-44CC-A4F8-820E887F9CE0}"/>
              </a:ext>
            </a:extLst>
          </p:cNvPr>
          <p:cNvSpPr/>
          <p:nvPr/>
        </p:nvSpPr>
        <p:spPr>
          <a:xfrm>
            <a:off x="0" y="3590187"/>
            <a:ext cx="12192000" cy="1731181"/>
          </a:xfrm>
          <a:prstGeom prst="rect">
            <a:avLst/>
          </a:prstGeom>
          <a:solidFill>
            <a:srgbClr val="305230">
              <a:alpha val="83922"/>
            </a:srgbClr>
          </a:solidFill>
          <a:ln>
            <a:solidFill>
              <a:srgbClr val="477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4" name="Google Shape;54;p1">
            <a:extLst>
              <a:ext uri="{FF2B5EF4-FFF2-40B4-BE49-F238E27FC236}">
                <a16:creationId xmlns:a16="http://schemas.microsoft.com/office/drawing/2014/main" id="{999B354F-EEE6-43F7-8C17-3E4768DFC70B}"/>
              </a:ext>
            </a:extLst>
          </p:cNvPr>
          <p:cNvSpPr txBox="1"/>
          <p:nvPr/>
        </p:nvSpPr>
        <p:spPr>
          <a:xfrm>
            <a:off x="1526849" y="3777356"/>
            <a:ext cx="91440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b="1" dirty="0">
                <a:solidFill>
                  <a:srgbClr val="FFFFFF"/>
                </a:solidFill>
                <a:latin typeface="Franklin Gothic Book" panose="020B0503020102020204" pitchFamily="34" charset="0"/>
              </a:rPr>
              <a:t>Plant Expert - Plant Disease Detecting System</a:t>
            </a:r>
            <a:endParaRPr sz="1400" b="0" i="0" u="none" strike="noStrike" cap="none" dirty="0">
              <a:solidFill>
                <a:srgbClr val="FFFFFF"/>
              </a:solidFill>
              <a:latin typeface="Franklin Gothic Book" panose="020B05030201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5" name="Google Shape;55;p1">
            <a:extLst>
              <a:ext uri="{FF2B5EF4-FFF2-40B4-BE49-F238E27FC236}">
                <a16:creationId xmlns:a16="http://schemas.microsoft.com/office/drawing/2014/main" id="{1639F119-829A-4F43-BD5D-0BE9F870BA5A}"/>
              </a:ext>
            </a:extLst>
          </p:cNvPr>
          <p:cNvSpPr txBox="1"/>
          <p:nvPr/>
        </p:nvSpPr>
        <p:spPr>
          <a:xfrm>
            <a:off x="8721372" y="5972246"/>
            <a:ext cx="4894422" cy="496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b="1" dirty="0" err="1">
                <a:latin typeface="Franklin Gothic Book" panose="020B0503020102020204" pitchFamily="34" charset="0"/>
              </a:rPr>
              <a:t>Instructor</a:t>
            </a:r>
            <a:r>
              <a:rPr lang="tr-TR" b="1" dirty="0">
                <a:latin typeface="Franklin Gothic Book" panose="020B0503020102020204" pitchFamily="34" charset="0"/>
              </a:rPr>
              <a:t>: </a:t>
            </a:r>
            <a:r>
              <a:rPr lang="tr-TR" b="1" dirty="0" err="1">
                <a:latin typeface="Franklin Gothic Book" panose="020B0503020102020204" pitchFamily="34" charset="0"/>
              </a:rPr>
              <a:t>Dr.Burcu</a:t>
            </a:r>
            <a:r>
              <a:rPr lang="tr-TR" b="1" dirty="0">
                <a:latin typeface="Franklin Gothic Book" panose="020B0503020102020204" pitchFamily="34" charset="0"/>
              </a:rPr>
              <a:t> YILMAZEL</a:t>
            </a:r>
            <a:endParaRPr lang="en-US" b="1" dirty="0">
              <a:latin typeface="Franklin Gothic Book" panose="020B0503020102020204" pitchFamily="34" charset="0"/>
            </a:endParaRPr>
          </a:p>
        </p:txBody>
      </p:sp>
      <p:sp>
        <p:nvSpPr>
          <p:cNvPr id="6" name="Google Shape;56;p1">
            <a:extLst>
              <a:ext uri="{FF2B5EF4-FFF2-40B4-BE49-F238E27FC236}">
                <a16:creationId xmlns:a16="http://schemas.microsoft.com/office/drawing/2014/main" id="{F8423B9E-DDB5-41A8-AE25-7B0C9AEA1166}"/>
              </a:ext>
            </a:extLst>
          </p:cNvPr>
          <p:cNvSpPr txBox="1"/>
          <p:nvPr/>
        </p:nvSpPr>
        <p:spPr>
          <a:xfrm>
            <a:off x="1526849" y="4606693"/>
            <a:ext cx="9138300" cy="312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tr-TR" sz="2000" dirty="0">
                <a:latin typeface="Franklin Gothic Book" panose="020B0503020102020204" pitchFamily="34" charset="0"/>
              </a:rPr>
              <a:t>Esin MEŞELİ</a:t>
            </a:r>
            <a:endParaRPr lang="en-US" sz="2000" dirty="0">
              <a:latin typeface="Franklin Gothic Book" panose="020B0503020102020204" pitchFamily="34" charset="0"/>
            </a:endParaRPr>
          </a:p>
          <a:p>
            <a:pPr algn="ctr"/>
            <a:r>
              <a:rPr lang="tr-TR" sz="2000" dirty="0">
                <a:latin typeface="Franklin Gothic Book" panose="020B0503020102020204" pitchFamily="34" charset="0"/>
              </a:rPr>
              <a:t>Maabb ZAKOUR</a:t>
            </a:r>
            <a:endParaRPr lang="en-US" sz="2000" dirty="0">
              <a:latin typeface="Franklin Gothic Book" panose="020B0503020102020204" pitchFamily="34" charset="0"/>
            </a:endParaRPr>
          </a:p>
        </p:txBody>
      </p:sp>
      <p:sp>
        <p:nvSpPr>
          <p:cNvPr id="8" name="Google Shape;55;p1">
            <a:extLst>
              <a:ext uri="{FF2B5EF4-FFF2-40B4-BE49-F238E27FC236}">
                <a16:creationId xmlns:a16="http://schemas.microsoft.com/office/drawing/2014/main" id="{0340A0D5-295A-4D98-BDBE-BE59578BB6C6}"/>
              </a:ext>
            </a:extLst>
          </p:cNvPr>
          <p:cNvSpPr txBox="1"/>
          <p:nvPr/>
        </p:nvSpPr>
        <p:spPr>
          <a:xfrm>
            <a:off x="4520007" y="3014537"/>
            <a:ext cx="3151981" cy="5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tr-TR" b="1" dirty="0">
                <a:latin typeface="Franklin Gothic Book" panose="020B0503020102020204" pitchFamily="34" charset="0"/>
              </a:rPr>
              <a:t>Engineering Faculty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10" name="Google Shape;55;p1">
            <a:extLst>
              <a:ext uri="{FF2B5EF4-FFF2-40B4-BE49-F238E27FC236}">
                <a16:creationId xmlns:a16="http://schemas.microsoft.com/office/drawing/2014/main" id="{0393913F-DA51-4D37-98F6-452350216173}"/>
              </a:ext>
            </a:extLst>
          </p:cNvPr>
          <p:cNvSpPr txBox="1"/>
          <p:nvPr/>
        </p:nvSpPr>
        <p:spPr>
          <a:xfrm>
            <a:off x="366521" y="5972246"/>
            <a:ext cx="4291204" cy="5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b="1" dirty="0" err="1">
                <a:latin typeface="Franklin Gothic Book" panose="020B0503020102020204" pitchFamily="34" charset="0"/>
              </a:rPr>
              <a:t>Department</a:t>
            </a:r>
            <a:r>
              <a:rPr lang="tr-TR" b="1" dirty="0">
                <a:latin typeface="Franklin Gothic Book" panose="020B0503020102020204" pitchFamily="34" charset="0"/>
              </a:rPr>
              <a:t>: </a:t>
            </a:r>
            <a:r>
              <a:rPr lang="tr-TR" b="1" dirty="0" err="1">
                <a:latin typeface="Franklin Gothic Book" panose="020B0503020102020204" pitchFamily="34" charset="0"/>
              </a:rPr>
              <a:t>Computer</a:t>
            </a:r>
            <a:r>
              <a:rPr lang="tr-TR" b="1" dirty="0">
                <a:latin typeface="Franklin Gothic Book" panose="020B0503020102020204" pitchFamily="34" charset="0"/>
              </a:rPr>
              <a:t> Engineering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pic>
        <p:nvPicPr>
          <p:cNvPr id="11" name="Resim 2">
            <a:extLst>
              <a:ext uri="{FF2B5EF4-FFF2-40B4-BE49-F238E27FC236}">
                <a16:creationId xmlns:a16="http://schemas.microsoft.com/office/drawing/2014/main" id="{A87B172B-99D1-40A3-873F-25A57EF68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2" y="315625"/>
            <a:ext cx="234315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4F4218E9-CD98-4E2C-BCC0-88A1C7F5C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3749" y="2793844"/>
            <a:ext cx="40245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r-TR" sz="2000" b="1" dirty="0">
                <a:latin typeface="Franklin Gothic Book" panose="020B0503020102020204" pitchFamily="34" charset="0"/>
              </a:rPr>
              <a:t>ESKİŞEHİR TECHNICAL UNIVERSITY</a:t>
            </a:r>
            <a:endParaRPr lang="en-US" sz="20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425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8207455-3829-4C24-8DAA-C10E9EACB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29890" y="462455"/>
            <a:ext cx="6959883" cy="677416"/>
          </a:xfrm>
        </p:spPr>
        <p:txBody>
          <a:bodyPr/>
          <a:lstStyle/>
          <a:p>
            <a:r>
              <a:rPr lang="tr-TR" sz="4000" dirty="0">
                <a:latin typeface="Franklin Gothic Book" panose="020B0503020102020204" pitchFamily="34" charset="0"/>
              </a:rPr>
              <a:t>What Did We Do?</a:t>
            </a:r>
            <a:endParaRPr lang="en-US" sz="4000" dirty="0">
              <a:latin typeface="Franklin Gothic Book" panose="020B0503020102020204" pitchFamily="34" charset="0"/>
            </a:endParaRPr>
          </a:p>
        </p:txBody>
      </p:sp>
      <p:grpSp>
        <p:nvGrpSpPr>
          <p:cNvPr id="5" name="Group 10">
            <a:extLst>
              <a:ext uri="{FF2B5EF4-FFF2-40B4-BE49-F238E27FC236}">
                <a16:creationId xmlns:a16="http://schemas.microsoft.com/office/drawing/2014/main" id="{174ADFA2-0436-4CAF-937D-97A6A62BDF4E}"/>
              </a:ext>
            </a:extLst>
          </p:cNvPr>
          <p:cNvGrpSpPr/>
          <p:nvPr/>
        </p:nvGrpSpPr>
        <p:grpSpPr>
          <a:xfrm>
            <a:off x="155908" y="93134"/>
            <a:ext cx="2110214" cy="2093475"/>
            <a:chOff x="1820334" y="1761067"/>
            <a:chExt cx="3335866" cy="3335866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D63EF37D-F897-40B4-9414-BFD13B007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0334" y="1761067"/>
              <a:ext cx="3335866" cy="3335866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A7167EE-30C3-4300-A480-62C69CC4DDE7}"/>
                </a:ext>
              </a:extLst>
            </p:cNvPr>
            <p:cNvSpPr/>
            <p:nvPr/>
          </p:nvSpPr>
          <p:spPr>
            <a:xfrm>
              <a:off x="2021994" y="1962727"/>
              <a:ext cx="2932546" cy="293254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9AE9657-FA13-4FC6-AD98-5552E9B46219}"/>
                </a:ext>
              </a:extLst>
            </p:cNvPr>
            <p:cNvSpPr/>
            <p:nvPr/>
          </p:nvSpPr>
          <p:spPr>
            <a:xfrm flipH="1" flipV="1">
              <a:off x="3353776" y="3294509"/>
              <a:ext cx="268982" cy="2689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2FE2F8-F2E6-4F00-AF21-3E38BE819878}"/>
                </a:ext>
              </a:extLst>
            </p:cNvPr>
            <p:cNvSpPr/>
            <p:nvPr/>
          </p:nvSpPr>
          <p:spPr>
            <a:xfrm>
              <a:off x="3189625" y="3130358"/>
              <a:ext cx="597284" cy="59728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</a:endParaRPr>
            </a:p>
          </p:txBody>
        </p:sp>
      </p:grp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32CBC680-B62D-4439-BD99-32D4E8D67B38}"/>
              </a:ext>
            </a:extLst>
          </p:cNvPr>
          <p:cNvCxnSpPr>
            <a:cxnSpLocks/>
          </p:cNvCxnSpPr>
          <p:nvPr/>
        </p:nvCxnSpPr>
        <p:spPr>
          <a:xfrm>
            <a:off x="1211015" y="1139871"/>
            <a:ext cx="8707607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1">
            <a:extLst>
              <a:ext uri="{FF2B5EF4-FFF2-40B4-BE49-F238E27FC236}">
                <a16:creationId xmlns:a16="http://schemas.microsoft.com/office/drawing/2014/main" id="{ECBB6DE8-8CC0-4A84-BBDE-480F03C4E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0137">
            <a:off x="1093370" y="477991"/>
            <a:ext cx="771842" cy="672754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6ECB0EA4-B75F-4F8E-8EE1-67D1499DD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818" y="1447800"/>
            <a:ext cx="5534025" cy="3962400"/>
          </a:xfrm>
          <a:prstGeom prst="rect">
            <a:avLst/>
          </a:prstGeom>
        </p:spPr>
      </p:pic>
      <p:sp>
        <p:nvSpPr>
          <p:cNvPr id="13" name="Dikdörtgen 12">
            <a:extLst>
              <a:ext uri="{FF2B5EF4-FFF2-40B4-BE49-F238E27FC236}">
                <a16:creationId xmlns:a16="http://schemas.microsoft.com/office/drawing/2014/main" id="{490B34BA-4F84-4C88-BEF0-81F8D6C31D1E}"/>
              </a:ext>
            </a:extLst>
          </p:cNvPr>
          <p:cNvSpPr/>
          <p:nvPr/>
        </p:nvSpPr>
        <p:spPr>
          <a:xfrm>
            <a:off x="4209766" y="5518199"/>
            <a:ext cx="377246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found the latest results as below</a:t>
            </a:r>
            <a:r>
              <a:rPr lang="tr-TR" dirty="0"/>
              <a:t>:</a:t>
            </a:r>
          </a:p>
          <a:p>
            <a:endParaRPr lang="tr-TR" b="1" dirty="0"/>
          </a:p>
          <a:p>
            <a:r>
              <a:rPr lang="tr-TR" sz="1900" b="1" dirty="0"/>
              <a:t>T</a:t>
            </a:r>
            <a:r>
              <a:rPr lang="en-US" sz="1900" b="1" dirty="0"/>
              <a:t>raining </a:t>
            </a:r>
            <a:r>
              <a:rPr lang="tr-TR" sz="1900" b="1" dirty="0"/>
              <a:t>A</a:t>
            </a:r>
            <a:r>
              <a:rPr lang="en-US" sz="1900" b="1" dirty="0" err="1"/>
              <a:t>ccurancy</a:t>
            </a:r>
            <a:r>
              <a:rPr lang="en-US" sz="1900" b="1" dirty="0"/>
              <a:t> </a:t>
            </a:r>
            <a:r>
              <a:rPr lang="tr-TR" sz="1900" b="1" dirty="0">
                <a:sym typeface="Wingdings" panose="05000000000000000000" pitchFamily="2" charset="2"/>
              </a:rPr>
              <a:t></a:t>
            </a:r>
            <a:r>
              <a:rPr lang="en-US" sz="1900" b="1" dirty="0"/>
              <a:t> </a:t>
            </a:r>
            <a:r>
              <a:rPr lang="en-US" sz="1900" dirty="0"/>
              <a:t>0,96</a:t>
            </a:r>
          </a:p>
          <a:p>
            <a:r>
              <a:rPr lang="tr-TR" sz="1900" b="1" dirty="0"/>
              <a:t>T</a:t>
            </a:r>
            <a:r>
              <a:rPr lang="en-US" sz="1900" b="1" dirty="0" err="1"/>
              <a:t>est</a:t>
            </a:r>
            <a:r>
              <a:rPr lang="en-US" sz="1900" b="1" dirty="0"/>
              <a:t> </a:t>
            </a:r>
            <a:r>
              <a:rPr lang="tr-TR" sz="1900" b="1" dirty="0"/>
              <a:t>A</a:t>
            </a:r>
            <a:r>
              <a:rPr lang="en-US" sz="1900" b="1" dirty="0" err="1"/>
              <a:t>ccurancy</a:t>
            </a:r>
            <a:r>
              <a:rPr lang="en-US" sz="1900" b="1" dirty="0"/>
              <a:t> </a:t>
            </a:r>
            <a:r>
              <a:rPr lang="tr-TR" sz="1900" b="1" dirty="0">
                <a:sym typeface="Wingdings" panose="05000000000000000000" pitchFamily="2" charset="2"/>
              </a:rPr>
              <a:t></a:t>
            </a:r>
            <a:r>
              <a:rPr lang="en-US" sz="1900" b="1" dirty="0"/>
              <a:t> </a:t>
            </a:r>
            <a:r>
              <a:rPr lang="en-US" sz="1900" dirty="0"/>
              <a:t>0,82 </a:t>
            </a:r>
          </a:p>
        </p:txBody>
      </p:sp>
    </p:spTree>
    <p:extLst>
      <p:ext uri="{BB962C8B-B14F-4D97-AF65-F5344CB8AC3E}">
        <p14:creationId xmlns:p14="http://schemas.microsoft.com/office/powerpoint/2010/main" val="3370873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9386FCE-0CBF-419E-A796-75AA275B9E43}"/>
              </a:ext>
            </a:extLst>
          </p:cNvPr>
          <p:cNvSpPr txBox="1">
            <a:spLocks/>
          </p:cNvSpPr>
          <p:nvPr/>
        </p:nvSpPr>
        <p:spPr>
          <a:xfrm>
            <a:off x="2273379" y="377555"/>
            <a:ext cx="6959883" cy="677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4000" dirty="0">
                <a:latin typeface="Franklin Gothic Book" panose="020B0503020102020204" pitchFamily="34" charset="0"/>
              </a:rPr>
              <a:t>What Did We Do?</a:t>
            </a:r>
            <a:endParaRPr lang="en-US" sz="4000" dirty="0">
              <a:latin typeface="Franklin Gothic Book" panose="020B0503020102020204" pitchFamily="34" charset="0"/>
            </a:endParaRPr>
          </a:p>
        </p:txBody>
      </p:sp>
      <p:grpSp>
        <p:nvGrpSpPr>
          <p:cNvPr id="5" name="Group 10">
            <a:extLst>
              <a:ext uri="{FF2B5EF4-FFF2-40B4-BE49-F238E27FC236}">
                <a16:creationId xmlns:a16="http://schemas.microsoft.com/office/drawing/2014/main" id="{EECEF364-C124-44F7-9A74-9473B3A2FB4A}"/>
              </a:ext>
            </a:extLst>
          </p:cNvPr>
          <p:cNvGrpSpPr/>
          <p:nvPr/>
        </p:nvGrpSpPr>
        <p:grpSpPr>
          <a:xfrm>
            <a:off x="270929" y="108453"/>
            <a:ext cx="1880171" cy="1745927"/>
            <a:chOff x="1820334" y="1761067"/>
            <a:chExt cx="3335866" cy="3335866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4A9CF734-22E0-4655-A5E3-EE27324D2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0334" y="1761067"/>
              <a:ext cx="3335866" cy="3335866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F6E8F68-AAE6-4B8B-BB70-C44CC722E576}"/>
                </a:ext>
              </a:extLst>
            </p:cNvPr>
            <p:cNvSpPr/>
            <p:nvPr/>
          </p:nvSpPr>
          <p:spPr>
            <a:xfrm>
              <a:off x="2021994" y="1962727"/>
              <a:ext cx="2932546" cy="293254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42DC60B-AAB0-498F-9477-DEF141071799}"/>
                </a:ext>
              </a:extLst>
            </p:cNvPr>
            <p:cNvSpPr/>
            <p:nvPr/>
          </p:nvSpPr>
          <p:spPr>
            <a:xfrm flipH="1" flipV="1">
              <a:off x="3353776" y="3294509"/>
              <a:ext cx="268982" cy="2689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50F264B-C137-4D04-9549-3E5E09D64F91}"/>
                </a:ext>
              </a:extLst>
            </p:cNvPr>
            <p:cNvSpPr/>
            <p:nvPr/>
          </p:nvSpPr>
          <p:spPr>
            <a:xfrm>
              <a:off x="3189625" y="3130358"/>
              <a:ext cx="597284" cy="59728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</a:endParaRPr>
            </a:p>
          </p:txBody>
        </p:sp>
      </p:grp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D0E30978-B0AC-4D8E-8628-C5F4F2068107}"/>
              </a:ext>
            </a:extLst>
          </p:cNvPr>
          <p:cNvCxnSpPr>
            <a:cxnSpLocks/>
          </p:cNvCxnSpPr>
          <p:nvPr/>
        </p:nvCxnSpPr>
        <p:spPr>
          <a:xfrm>
            <a:off x="1211014" y="1011678"/>
            <a:ext cx="8707607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1">
            <a:extLst>
              <a:ext uri="{FF2B5EF4-FFF2-40B4-BE49-F238E27FC236}">
                <a16:creationId xmlns:a16="http://schemas.microsoft.com/office/drawing/2014/main" id="{D48BE8CD-41AA-4621-B201-9A43CD20C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0137">
            <a:off x="1042600" y="379886"/>
            <a:ext cx="771842" cy="672754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78810788-BDD6-4C86-9D76-D19132BB8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89" y="2126812"/>
            <a:ext cx="11451239" cy="4731185"/>
          </a:xfrm>
          <a:prstGeom prst="rect">
            <a:avLst/>
          </a:prstGeom>
        </p:spPr>
      </p:pic>
      <p:pic>
        <p:nvPicPr>
          <p:cNvPr id="2052" name="Picture 4" descr="POSTMAN Nedir ? – YAZILIM TEST MÜHENDİSLİĞİ">
            <a:extLst>
              <a:ext uri="{FF2B5EF4-FFF2-40B4-BE49-F238E27FC236}">
                <a16:creationId xmlns:a16="http://schemas.microsoft.com/office/drawing/2014/main" id="{D1D50CF1-2252-43A4-A0ED-B002004C5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219" y="1010957"/>
            <a:ext cx="2032202" cy="126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901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Resim 18">
            <a:extLst>
              <a:ext uri="{FF2B5EF4-FFF2-40B4-BE49-F238E27FC236}">
                <a16:creationId xmlns:a16="http://schemas.microsoft.com/office/drawing/2014/main" id="{FCE14489-76A5-4239-BAD2-5A1AA2669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" y="0"/>
            <a:ext cx="12192000" cy="1673057"/>
          </a:xfrm>
          <a:prstGeom prst="rect">
            <a:avLst/>
          </a:prstGeom>
        </p:spPr>
      </p:pic>
      <p:sp>
        <p:nvSpPr>
          <p:cNvPr id="20" name="Ok: Sağ 19">
            <a:extLst>
              <a:ext uri="{FF2B5EF4-FFF2-40B4-BE49-F238E27FC236}">
                <a16:creationId xmlns:a16="http://schemas.microsoft.com/office/drawing/2014/main" id="{425C37B2-A456-4BE6-94B0-FBCBFE554509}"/>
              </a:ext>
            </a:extLst>
          </p:cNvPr>
          <p:cNvSpPr/>
          <p:nvPr/>
        </p:nvSpPr>
        <p:spPr>
          <a:xfrm rot="20484172">
            <a:off x="9469764" y="844651"/>
            <a:ext cx="638995" cy="377235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Resim 21" descr="saat, kuş içeren bir resim&#10;&#10;Açıklama otomatik olarak oluşturuldu">
            <a:extLst>
              <a:ext uri="{FF2B5EF4-FFF2-40B4-BE49-F238E27FC236}">
                <a16:creationId xmlns:a16="http://schemas.microsoft.com/office/drawing/2014/main" id="{457A3EA8-6773-4E42-BD05-772F7ADDF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839" y="2066537"/>
            <a:ext cx="7062313" cy="2088222"/>
          </a:xfrm>
          <a:prstGeom prst="rect">
            <a:avLst/>
          </a:prstGeom>
        </p:spPr>
      </p:pic>
      <p:sp>
        <p:nvSpPr>
          <p:cNvPr id="30" name="Dikdörtgen 29">
            <a:extLst>
              <a:ext uri="{FF2B5EF4-FFF2-40B4-BE49-F238E27FC236}">
                <a16:creationId xmlns:a16="http://schemas.microsoft.com/office/drawing/2014/main" id="{449FA201-42B9-4668-84DC-40A44E4C00AA}"/>
              </a:ext>
            </a:extLst>
          </p:cNvPr>
          <p:cNvSpPr/>
          <p:nvPr/>
        </p:nvSpPr>
        <p:spPr>
          <a:xfrm>
            <a:off x="10158802" y="655427"/>
            <a:ext cx="1050304" cy="6151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alesforce Heroku Reviews 2020: Details, Pricing, &amp; Features | G2">
            <a:extLst>
              <a:ext uri="{FF2B5EF4-FFF2-40B4-BE49-F238E27FC236}">
                <a16:creationId xmlns:a16="http://schemas.microsoft.com/office/drawing/2014/main" id="{3BD8A13D-25A8-4219-96D6-0C0BDFA56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1" y="2623805"/>
            <a:ext cx="952287" cy="97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transparent PNG - StickPNG">
            <a:extLst>
              <a:ext uri="{FF2B5EF4-FFF2-40B4-BE49-F238E27FC236}">
                <a16:creationId xmlns:a16="http://schemas.microsoft.com/office/drawing/2014/main" id="{B91AEF97-24E1-4F4B-93E4-AF5F774C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823" y="2595106"/>
            <a:ext cx="853908" cy="83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Dikdörtgen 34">
            <a:extLst>
              <a:ext uri="{FF2B5EF4-FFF2-40B4-BE49-F238E27FC236}">
                <a16:creationId xmlns:a16="http://schemas.microsoft.com/office/drawing/2014/main" id="{9F11F921-9762-40EA-994A-DA90129C1AB4}"/>
              </a:ext>
            </a:extLst>
          </p:cNvPr>
          <p:cNvSpPr/>
          <p:nvPr/>
        </p:nvSpPr>
        <p:spPr>
          <a:xfrm>
            <a:off x="170901" y="4548239"/>
            <a:ext cx="118501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After successfully completing the API part, the mobile programming section was started.</a:t>
            </a:r>
            <a:r>
              <a:rPr lang="tr-TR" dirty="0"/>
              <a:t> </a:t>
            </a:r>
            <a:r>
              <a:rPr lang="tr-TR" dirty="0">
                <a:latin typeface="Franklin Gothic Book" panose="020B0503020102020204" pitchFamily="34" charset="0"/>
              </a:rPr>
              <a:t>T</a:t>
            </a:r>
            <a:r>
              <a:rPr lang="en-US" dirty="0">
                <a:latin typeface="Franklin Gothic Book" panose="020B0503020102020204" pitchFamily="34" charset="0"/>
              </a:rPr>
              <a:t>he programming language of the mobile application was selected as C#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and</a:t>
            </a:r>
            <a:r>
              <a:rPr lang="en-US" dirty="0">
                <a:latin typeface="Franklin Gothic Book" panose="020B0503020102020204" pitchFamily="34" charset="0"/>
              </a:rPr>
              <a:t> written </a:t>
            </a:r>
            <a:r>
              <a:rPr lang="tr-TR" dirty="0">
                <a:latin typeface="Franklin Gothic Book" panose="020B0503020102020204" pitchFamily="34" charset="0"/>
              </a:rPr>
              <a:t>on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tr-TR" dirty="0">
                <a:latin typeface="Franklin Gothic Book" panose="020B0503020102020204" pitchFamily="34" charset="0"/>
              </a:rPr>
              <a:t>Visual </a:t>
            </a:r>
            <a:r>
              <a:rPr lang="tr-TR" dirty="0" err="1">
                <a:latin typeface="Franklin Gothic Book" panose="020B0503020102020204" pitchFamily="34" charset="0"/>
              </a:rPr>
              <a:t>Studio</a:t>
            </a:r>
            <a:r>
              <a:rPr lang="tr-TR" dirty="0">
                <a:latin typeface="Franklin Gothic Book" panose="020B0503020102020204" pitchFamily="34" charset="0"/>
              </a:rPr>
              <a:t>. We </a:t>
            </a:r>
            <a:r>
              <a:rPr lang="tr-TR" dirty="0" err="1">
                <a:latin typeface="Franklin Gothic Book" panose="020B0503020102020204" pitchFamily="34" charset="0"/>
              </a:rPr>
              <a:t>are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also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using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en-US" dirty="0">
                <a:latin typeface="Franklin Gothic Book" panose="020B0503020102020204" pitchFamily="34" charset="0"/>
              </a:rPr>
              <a:t>Xamarin</a:t>
            </a:r>
            <a:r>
              <a:rPr lang="tr-TR" dirty="0">
                <a:latin typeface="Franklin Gothic Book" panose="020B0503020102020204" pitchFamily="34" charset="0"/>
              </a:rPr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36" name="Picture 22" descr="android ile ilgili görsel sonucu&quot;">
            <a:extLst>
              <a:ext uri="{FF2B5EF4-FFF2-40B4-BE49-F238E27FC236}">
                <a16:creationId xmlns:a16="http://schemas.microsoft.com/office/drawing/2014/main" id="{E7F19B3D-0045-4B2D-80DC-E71EC7D27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330" y="5697110"/>
            <a:ext cx="709674" cy="70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8" descr="visual studio logo ile ilgili görsel sonucu&quot;">
            <a:extLst>
              <a:ext uri="{FF2B5EF4-FFF2-40B4-BE49-F238E27FC236}">
                <a16:creationId xmlns:a16="http://schemas.microsoft.com/office/drawing/2014/main" id="{668FF503-0997-4A45-BF40-A19C99599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463" y="5745325"/>
            <a:ext cx="652639" cy="66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6" descr="xamarin logo ile ilgili görsel sonucu&quot;">
            <a:extLst>
              <a:ext uri="{FF2B5EF4-FFF2-40B4-BE49-F238E27FC236}">
                <a16:creationId xmlns:a16="http://schemas.microsoft.com/office/drawing/2014/main" id="{17BFAB0F-0020-4E6C-A22E-4BA6D6F7D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028" r="65774"/>
          <a:stretch/>
        </p:blipFill>
        <p:spPr bwMode="auto">
          <a:xfrm>
            <a:off x="4654206" y="5716689"/>
            <a:ext cx="2512471" cy="67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C18B36A4-0C2B-45A2-A353-FF104C7D30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7713458" y="5646662"/>
            <a:ext cx="700717" cy="78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62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11F70AAB-BA64-46AF-8D98-0E2A58B805F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535" y="413545"/>
            <a:ext cx="2265680" cy="4048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3B7617C-B697-4419-B8C1-B9F4228C7E3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450" y="2642397"/>
            <a:ext cx="2265680" cy="4048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66BBF577-DA2D-45CB-807A-CA3E0675B53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530" y="2642397"/>
            <a:ext cx="2265681" cy="4048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0693BE6C-468C-4F49-BBE2-8EC3896F1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84" y="413544"/>
            <a:ext cx="2265681" cy="4048124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9A33735-DC64-42A8-A9A8-A82A4731E4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0976" y="386964"/>
            <a:ext cx="6959883" cy="677416"/>
          </a:xfrm>
        </p:spPr>
        <p:txBody>
          <a:bodyPr/>
          <a:lstStyle/>
          <a:p>
            <a:r>
              <a:rPr lang="en-US" sz="3600" dirty="0">
                <a:latin typeface="Franklin Gothic Book" panose="020B0503020102020204" pitchFamily="34" charset="0"/>
              </a:rPr>
              <a:t>The </a:t>
            </a:r>
            <a:r>
              <a:rPr lang="tr-TR" sz="3600" dirty="0">
                <a:latin typeface="Franklin Gothic Book" panose="020B0503020102020204" pitchFamily="34" charset="0"/>
              </a:rPr>
              <a:t>A</a:t>
            </a:r>
            <a:r>
              <a:rPr lang="en-US" sz="3600" dirty="0">
                <a:latin typeface="Franklin Gothic Book" panose="020B0503020102020204" pitchFamily="34" charset="0"/>
              </a:rPr>
              <a:t>pplication </a:t>
            </a:r>
            <a:r>
              <a:rPr lang="tr-TR" sz="3600" dirty="0">
                <a:latin typeface="Franklin Gothic Book" panose="020B0503020102020204" pitchFamily="34" charset="0"/>
              </a:rPr>
              <a:t>Includes:</a:t>
            </a:r>
          </a:p>
        </p:txBody>
      </p:sp>
      <p:cxnSp>
        <p:nvCxnSpPr>
          <p:cNvPr id="18" name="Straight Connector 8">
            <a:extLst>
              <a:ext uri="{FF2B5EF4-FFF2-40B4-BE49-F238E27FC236}">
                <a16:creationId xmlns:a16="http://schemas.microsoft.com/office/drawing/2014/main" id="{EFE94851-E131-482E-A18F-1D60864B8B0A}"/>
              </a:ext>
            </a:extLst>
          </p:cNvPr>
          <p:cNvCxnSpPr>
            <a:cxnSpLocks/>
          </p:cNvCxnSpPr>
          <p:nvPr/>
        </p:nvCxnSpPr>
        <p:spPr>
          <a:xfrm>
            <a:off x="2607465" y="987471"/>
            <a:ext cx="6900523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1">
            <a:extLst>
              <a:ext uri="{FF2B5EF4-FFF2-40B4-BE49-F238E27FC236}">
                <a16:creationId xmlns:a16="http://schemas.microsoft.com/office/drawing/2014/main" id="{EFCF108A-3F00-42E1-A9CE-B0426B20CB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4554">
            <a:off x="2762503" y="366533"/>
            <a:ext cx="602795" cy="525409"/>
          </a:xfrm>
          <a:prstGeom prst="rect">
            <a:avLst/>
          </a:prstGeom>
        </p:spPr>
      </p:pic>
      <p:grpSp>
        <p:nvGrpSpPr>
          <p:cNvPr id="24" name="Group 10">
            <a:extLst>
              <a:ext uri="{FF2B5EF4-FFF2-40B4-BE49-F238E27FC236}">
                <a16:creationId xmlns:a16="http://schemas.microsoft.com/office/drawing/2014/main" id="{A92B2088-C1F3-4182-B420-61097BA93455}"/>
              </a:ext>
            </a:extLst>
          </p:cNvPr>
          <p:cNvGrpSpPr/>
          <p:nvPr/>
        </p:nvGrpSpPr>
        <p:grpSpPr>
          <a:xfrm>
            <a:off x="2762348" y="644416"/>
            <a:ext cx="263109" cy="282882"/>
            <a:chOff x="1820334" y="1761067"/>
            <a:chExt cx="3335866" cy="3335866"/>
          </a:xfrm>
        </p:grpSpPr>
        <p:pic>
          <p:nvPicPr>
            <p:cNvPr id="25" name="Picture 3">
              <a:extLst>
                <a:ext uri="{FF2B5EF4-FFF2-40B4-BE49-F238E27FC236}">
                  <a16:creationId xmlns:a16="http://schemas.microsoft.com/office/drawing/2014/main" id="{5813D1C3-836E-484C-B4D3-C25B323E9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0334" y="1761067"/>
              <a:ext cx="3335866" cy="3335866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0E10F50-FA25-4532-AAB8-5EC9622872D7}"/>
                </a:ext>
              </a:extLst>
            </p:cNvPr>
            <p:cNvSpPr/>
            <p:nvPr/>
          </p:nvSpPr>
          <p:spPr>
            <a:xfrm>
              <a:off x="2021994" y="1962727"/>
              <a:ext cx="2932546" cy="293254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1C58883-C1EF-4D4F-A7DE-2D8F16751147}"/>
                </a:ext>
              </a:extLst>
            </p:cNvPr>
            <p:cNvSpPr/>
            <p:nvPr/>
          </p:nvSpPr>
          <p:spPr>
            <a:xfrm flipH="1" flipV="1">
              <a:off x="3353776" y="3294509"/>
              <a:ext cx="268982" cy="2689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9C26D06-2BA8-47D6-A97F-FDDDCE9BE11E}"/>
                </a:ext>
              </a:extLst>
            </p:cNvPr>
            <p:cNvSpPr/>
            <p:nvPr/>
          </p:nvSpPr>
          <p:spPr>
            <a:xfrm>
              <a:off x="3189625" y="3130358"/>
              <a:ext cx="597284" cy="59728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Dikdörtgen 29">
            <a:extLst>
              <a:ext uri="{FF2B5EF4-FFF2-40B4-BE49-F238E27FC236}">
                <a16:creationId xmlns:a16="http://schemas.microsoft.com/office/drawing/2014/main" id="{F7A00257-D357-4052-B7DB-EC2D27791994}"/>
              </a:ext>
            </a:extLst>
          </p:cNvPr>
          <p:cNvSpPr/>
          <p:nvPr/>
        </p:nvSpPr>
        <p:spPr>
          <a:xfrm>
            <a:off x="2847757" y="987704"/>
            <a:ext cx="64847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tr-TR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Franklin Gothic Book" panose="020B0503020102020204" pitchFamily="34" charset="0"/>
              </a:rPr>
              <a:t>It </a:t>
            </a:r>
            <a:r>
              <a:rPr lang="tr-TR" dirty="0" err="1">
                <a:latin typeface="Franklin Gothic Book" panose="020B0503020102020204" pitchFamily="34" charset="0"/>
              </a:rPr>
              <a:t>includes</a:t>
            </a:r>
            <a:r>
              <a:rPr lang="tr-TR" dirty="0">
                <a:latin typeface="Franklin Gothic Book" panose="020B0503020102020204" pitchFamily="34" charset="0"/>
              </a:rPr>
              <a:t> main </a:t>
            </a:r>
            <a:r>
              <a:rPr lang="tr-TR" dirty="0" err="1">
                <a:latin typeface="Franklin Gothic Book" panose="020B0503020102020204" pitchFamily="34" charset="0"/>
              </a:rPr>
              <a:t>page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section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en-US" dirty="0">
                <a:latin typeface="Franklin Gothic Book" panose="020B0503020102020204" pitchFamily="34" charset="0"/>
              </a:rPr>
              <a:t>which the user can take the result</a:t>
            </a:r>
            <a:r>
              <a:rPr lang="tr-TR" dirty="0">
                <a:latin typeface="Franklin Gothic Book" panose="020B0503020102020204" pitchFamily="34" charset="0"/>
              </a:rPr>
              <a:t>s</a:t>
            </a:r>
            <a:r>
              <a:rPr lang="en-US" dirty="0">
                <a:latin typeface="Franklin Gothic Book" panose="020B0503020102020204" pitchFamily="34" charset="0"/>
              </a:rPr>
              <a:t> after taking the leaf image and uploading it to the system</a:t>
            </a:r>
            <a:r>
              <a:rPr lang="tr-TR" dirty="0">
                <a:latin typeface="Franklin Gothic Book" panose="020B0503020102020204" pitchFamily="34" charset="0"/>
              </a:rPr>
              <a:t>. </a:t>
            </a:r>
            <a:r>
              <a:rPr lang="tr-TR" dirty="0" err="1">
                <a:latin typeface="Franklin Gothic Book" panose="020B0503020102020204" pitchFamily="34" charset="0"/>
              </a:rPr>
              <a:t>After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that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user</a:t>
            </a:r>
            <a:r>
              <a:rPr lang="tr-TR" dirty="0">
                <a:latin typeface="Franklin Gothic Book" panose="020B0503020102020204" pitchFamily="34" charset="0"/>
              </a:rPr>
              <a:t> can </a:t>
            </a:r>
            <a:r>
              <a:rPr lang="tr-TR" dirty="0" err="1">
                <a:latin typeface="Franklin Gothic Book" panose="020B0503020102020204" pitchFamily="34" charset="0"/>
              </a:rPr>
              <a:t>read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the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en-US" dirty="0">
                <a:latin typeface="Franklin Gothic Book" panose="020B0503020102020204" pitchFamily="34" charset="0"/>
              </a:rPr>
              <a:t>necessary treatment </a:t>
            </a:r>
            <a:r>
              <a:rPr lang="tr-TR" dirty="0">
                <a:latin typeface="Franklin Gothic Book" panose="020B0503020102020204" pitchFamily="34" charset="0"/>
              </a:rPr>
              <a:t>information.</a:t>
            </a:r>
          </a:p>
        </p:txBody>
      </p:sp>
      <p:sp>
        <p:nvSpPr>
          <p:cNvPr id="31" name="Dikdörtgen 30">
            <a:extLst>
              <a:ext uri="{FF2B5EF4-FFF2-40B4-BE49-F238E27FC236}">
                <a16:creationId xmlns:a16="http://schemas.microsoft.com/office/drawing/2014/main" id="{29CE3FCA-8BC4-4E75-A5EA-B722788B639D}"/>
              </a:ext>
            </a:extLst>
          </p:cNvPr>
          <p:cNvSpPr/>
          <p:nvPr/>
        </p:nvSpPr>
        <p:spPr>
          <a:xfrm>
            <a:off x="106069" y="4570099"/>
            <a:ext cx="3253148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 err="1">
                <a:latin typeface="Franklin Gothic Book" panose="020B0503020102020204" pitchFamily="34" charset="0"/>
              </a:rPr>
              <a:t>Also</a:t>
            </a:r>
            <a:r>
              <a:rPr lang="tr-TR" sz="1700" dirty="0">
                <a:latin typeface="Franklin Gothic Book" panose="020B0503020102020204" pitchFamily="34" charset="0"/>
              </a:rPr>
              <a:t> </a:t>
            </a:r>
            <a:r>
              <a:rPr lang="tr-TR" sz="1700" dirty="0" err="1">
                <a:latin typeface="Franklin Gothic Book" panose="020B0503020102020204" pitchFamily="34" charset="0"/>
              </a:rPr>
              <a:t>there</a:t>
            </a:r>
            <a:r>
              <a:rPr lang="tr-TR" sz="1700" dirty="0">
                <a:latin typeface="Franklin Gothic Book" panose="020B0503020102020204" pitchFamily="34" charset="0"/>
              </a:rPr>
              <a:t> is a </a:t>
            </a:r>
            <a:r>
              <a:rPr lang="en-US" sz="1700" dirty="0">
                <a:latin typeface="Franklin Gothic Book" panose="020B0503020102020204" pitchFamily="34" charset="0"/>
              </a:rPr>
              <a:t>“</a:t>
            </a:r>
            <a:r>
              <a:rPr lang="tr-TR" sz="1700" dirty="0">
                <a:latin typeface="Franklin Gothic Book" panose="020B0503020102020204" pitchFamily="34" charset="0"/>
              </a:rPr>
              <a:t>Hastalıklar</a:t>
            </a:r>
            <a:r>
              <a:rPr lang="en-US" sz="1700" dirty="0">
                <a:latin typeface="Franklin Gothic Book" panose="020B0503020102020204" pitchFamily="34" charset="0"/>
              </a:rPr>
              <a:t>“</a:t>
            </a:r>
            <a:r>
              <a:rPr lang="tr-TR" sz="1700" dirty="0">
                <a:latin typeface="Franklin Gothic Book" panose="020B0503020102020204" pitchFamily="34" charset="0"/>
              </a:rPr>
              <a:t> </a:t>
            </a:r>
            <a:r>
              <a:rPr lang="tr-TR" sz="1700" dirty="0" err="1">
                <a:latin typeface="Franklin Gothic Book" panose="020B0503020102020204" pitchFamily="34" charset="0"/>
              </a:rPr>
              <a:t>section</a:t>
            </a:r>
            <a:r>
              <a:rPr lang="tr-TR" sz="1700" dirty="0">
                <a:latin typeface="Franklin Gothic Book" panose="020B0503020102020204" pitchFamily="34" charset="0"/>
              </a:rPr>
              <a:t> </a:t>
            </a:r>
            <a:r>
              <a:rPr lang="en-US" sz="1700" dirty="0">
                <a:latin typeface="Franklin Gothic Book" panose="020B0503020102020204" pitchFamily="34" charset="0"/>
              </a:rPr>
              <a:t>where </a:t>
            </a:r>
            <a:r>
              <a:rPr lang="tr-TR" sz="1700" dirty="0" err="1">
                <a:latin typeface="Franklin Gothic Book" panose="020B0503020102020204" pitchFamily="34" charset="0"/>
              </a:rPr>
              <a:t>the</a:t>
            </a:r>
            <a:r>
              <a:rPr lang="tr-TR" sz="1700" dirty="0">
                <a:latin typeface="Franklin Gothic Book" panose="020B0503020102020204" pitchFamily="34" charset="0"/>
              </a:rPr>
              <a:t> </a:t>
            </a:r>
            <a:r>
              <a:rPr lang="tr-TR" sz="1700" dirty="0" err="1">
                <a:latin typeface="Franklin Gothic Book" panose="020B0503020102020204" pitchFamily="34" charset="0"/>
              </a:rPr>
              <a:t>user</a:t>
            </a:r>
            <a:r>
              <a:rPr lang="en-US" sz="1700" dirty="0">
                <a:latin typeface="Franklin Gothic Book" panose="020B0503020102020204" pitchFamily="34" charset="0"/>
              </a:rPr>
              <a:t> can </a:t>
            </a:r>
            <a:r>
              <a:rPr lang="tr-TR" sz="1700" dirty="0" err="1">
                <a:latin typeface="Franklin Gothic Book" panose="020B0503020102020204" pitchFamily="34" charset="0"/>
              </a:rPr>
              <a:t>learn</a:t>
            </a:r>
            <a:r>
              <a:rPr lang="en-US" sz="1700" dirty="0">
                <a:latin typeface="Franklin Gothic Book" panose="020B0503020102020204" pitchFamily="34" charset="0"/>
              </a:rPr>
              <a:t> </a:t>
            </a:r>
            <a:r>
              <a:rPr lang="tr-TR" sz="1700" dirty="0">
                <a:latin typeface="Franklin Gothic Book" panose="020B0503020102020204" pitchFamily="34" charset="0"/>
              </a:rPr>
              <a:t>(</a:t>
            </a:r>
            <a:r>
              <a:rPr lang="en-US" sz="1700" dirty="0">
                <a:latin typeface="Franklin Gothic Book" panose="020B0503020102020204" pitchFamily="34" charset="0"/>
              </a:rPr>
              <a:t>independently from taking and uploading the photo</a:t>
            </a:r>
            <a:r>
              <a:rPr lang="tr-TR" sz="1700" dirty="0">
                <a:latin typeface="Franklin Gothic Book" panose="020B0503020102020204" pitchFamily="34" charset="0"/>
              </a:rPr>
              <a:t>)</a:t>
            </a:r>
            <a:r>
              <a:rPr lang="en-US" sz="1700" dirty="0">
                <a:latin typeface="Franklin Gothic Book" panose="020B0503020102020204" pitchFamily="34" charset="0"/>
              </a:rPr>
              <a:t> the diseases of the plant, how these diseases </a:t>
            </a:r>
            <a:r>
              <a:rPr lang="tr-TR" sz="1700" dirty="0">
                <a:latin typeface="Franklin Gothic Book" panose="020B0503020102020204" pitchFamily="34" charset="0"/>
              </a:rPr>
              <a:t> </a:t>
            </a:r>
            <a:r>
              <a:rPr lang="en-US" sz="1700" dirty="0">
                <a:latin typeface="Franklin Gothic Book" panose="020B0503020102020204" pitchFamily="34" charset="0"/>
              </a:rPr>
              <a:t>can occur and appropriate treatment</a:t>
            </a:r>
            <a:r>
              <a:rPr lang="tr-TR" sz="1700" dirty="0">
                <a:latin typeface="Franklin Gothic Book" panose="020B0503020102020204" pitchFamily="34" charset="0"/>
              </a:rPr>
              <a:t>. </a:t>
            </a:r>
          </a:p>
        </p:txBody>
      </p:sp>
      <p:sp>
        <p:nvSpPr>
          <p:cNvPr id="33" name="Dikdörtgen 32">
            <a:extLst>
              <a:ext uri="{FF2B5EF4-FFF2-40B4-BE49-F238E27FC236}">
                <a16:creationId xmlns:a16="http://schemas.microsoft.com/office/drawing/2014/main" id="{AE177DC2-BC84-4EDD-BF6E-6B70D569C025}"/>
              </a:ext>
            </a:extLst>
          </p:cNvPr>
          <p:cNvSpPr/>
          <p:nvPr/>
        </p:nvSpPr>
        <p:spPr>
          <a:xfrm>
            <a:off x="9022331" y="4590943"/>
            <a:ext cx="32363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In the following process, some features such as irrigation schedule, spraying reminders, weather and wind notification are considered to be added </a:t>
            </a:r>
            <a:r>
              <a:rPr lang="tr-TR" dirty="0">
                <a:latin typeface="Franklin Gothic Book" panose="020B0503020102020204" pitchFamily="34" charset="0"/>
              </a:rPr>
              <a:t>     </a:t>
            </a:r>
            <a:r>
              <a:rPr lang="en-US" dirty="0">
                <a:latin typeface="Franklin Gothic Book" panose="020B0503020102020204" pitchFamily="34" charset="0"/>
              </a:rPr>
              <a:t>to the application.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</a:p>
        </p:txBody>
      </p:sp>
      <p:pic>
        <p:nvPicPr>
          <p:cNvPr id="39" name="Picture 11">
            <a:extLst>
              <a:ext uri="{FF2B5EF4-FFF2-40B4-BE49-F238E27FC236}">
                <a16:creationId xmlns:a16="http://schemas.microsoft.com/office/drawing/2014/main" id="{CDE56EBB-BE2E-421A-AF5A-2D33BC74FD2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4554">
            <a:off x="203791" y="4587369"/>
            <a:ext cx="225186" cy="196277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D922281A-5B26-417A-94E0-3F8F10A43B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4554">
            <a:off x="2946779" y="1284262"/>
            <a:ext cx="225186" cy="196277"/>
          </a:xfrm>
          <a:prstGeom prst="rect">
            <a:avLst/>
          </a:prstGeom>
        </p:spPr>
      </p:pic>
      <p:pic>
        <p:nvPicPr>
          <p:cNvPr id="42" name="Picture 11">
            <a:extLst>
              <a:ext uri="{FF2B5EF4-FFF2-40B4-BE49-F238E27FC236}">
                <a16:creationId xmlns:a16="http://schemas.microsoft.com/office/drawing/2014/main" id="{3736D3DE-1D6F-4E3B-976D-16BA884CB3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4554">
            <a:off x="9119815" y="4627030"/>
            <a:ext cx="225186" cy="1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99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zgif-6-51183a9ce98c">
            <a:hlinkClick r:id="" action="ppaction://media"/>
            <a:extLst>
              <a:ext uri="{FF2B5EF4-FFF2-40B4-BE49-F238E27FC236}">
                <a16:creationId xmlns:a16="http://schemas.microsoft.com/office/drawing/2014/main" id="{77CBF856-A235-47B4-8823-3A27A56585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68800" y="0"/>
            <a:ext cx="3454400" cy="6858000"/>
          </a:xfrm>
          <a:prstGeom prst="rect">
            <a:avLst/>
          </a:prstGeom>
        </p:spPr>
      </p:pic>
      <p:pic>
        <p:nvPicPr>
          <p:cNvPr id="24" name="GT I9060I 2020-06-11 15-57-24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C2E3E7E6-CA16-488A-9334-70DDE1A2945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80400" y="0"/>
            <a:ext cx="3454400" cy="6858000"/>
          </a:xfrm>
          <a:prstGeom prst="rect">
            <a:avLst/>
          </a:prstGeom>
        </p:spPr>
      </p:pic>
      <p:pic>
        <p:nvPicPr>
          <p:cNvPr id="3" name="GT I9060I 2020-06-11 15-27-53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425D2581-14C4-4188-9841-3419A2335A3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7200" y="0"/>
            <a:ext cx="3454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3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5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125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6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Dikdörtgen 32">
            <a:extLst>
              <a:ext uri="{FF2B5EF4-FFF2-40B4-BE49-F238E27FC236}">
                <a16:creationId xmlns:a16="http://schemas.microsoft.com/office/drawing/2014/main" id="{24981612-6162-43EE-86A9-4BE93A074E21}"/>
              </a:ext>
            </a:extLst>
          </p:cNvPr>
          <p:cNvSpPr/>
          <p:nvPr/>
        </p:nvSpPr>
        <p:spPr>
          <a:xfrm>
            <a:off x="0" y="3925419"/>
            <a:ext cx="12192000" cy="1731181"/>
          </a:xfrm>
          <a:prstGeom prst="rect">
            <a:avLst/>
          </a:prstGeom>
          <a:solidFill>
            <a:srgbClr val="305230">
              <a:alpha val="78000"/>
            </a:srgbClr>
          </a:solidFill>
          <a:ln>
            <a:solidFill>
              <a:srgbClr val="477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C25DEE80-6D05-4AF7-B007-084D7E6F4C65}"/>
              </a:ext>
            </a:extLst>
          </p:cNvPr>
          <p:cNvSpPr txBox="1">
            <a:spLocks/>
          </p:cNvSpPr>
          <p:nvPr/>
        </p:nvSpPr>
        <p:spPr>
          <a:xfrm>
            <a:off x="0" y="4502979"/>
            <a:ext cx="12192000" cy="5760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4000" b="1" dirty="0">
                <a:latin typeface="Franklin Gothic Book" panose="020B0503020102020204" pitchFamily="34" charset="0"/>
              </a:rPr>
              <a:t>" </a:t>
            </a:r>
            <a:r>
              <a:rPr lang="en-US" sz="4000" i="1" dirty="0"/>
              <a:t>Chop your own wood and it will warm you twice </a:t>
            </a:r>
            <a:r>
              <a:rPr lang="tr-TR" sz="4000" b="1" dirty="0">
                <a:latin typeface="Franklin Gothic Book" panose="020B0503020102020204" pitchFamily="34" charset="0"/>
              </a:rPr>
              <a:t>"</a:t>
            </a:r>
          </a:p>
          <a:p>
            <a:r>
              <a:rPr lang="tr-TR" sz="2700" b="1" dirty="0">
                <a:latin typeface="Franklin Gothic Book" panose="020B0503020102020204" pitchFamily="34" charset="0"/>
              </a:rPr>
              <a:t>- Henry Ford</a:t>
            </a:r>
            <a:endParaRPr lang="en-US" sz="2700" dirty="0">
              <a:latin typeface="Franklin Gothic Book" panose="020B0503020102020204" pitchFamily="34" charset="0"/>
            </a:endParaRP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51DDD1F3-C0B6-43EA-A7F4-E674BBEC2F2E}"/>
              </a:ext>
            </a:extLst>
          </p:cNvPr>
          <p:cNvSpPr txBox="1"/>
          <p:nvPr/>
        </p:nvSpPr>
        <p:spPr>
          <a:xfrm>
            <a:off x="186735" y="5912812"/>
            <a:ext cx="36861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Franklin Gothic Book" panose="020B0503020102020204" pitchFamily="34" charset="0"/>
              </a:rPr>
              <a:t>Esin MEŞELİ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bg1"/>
                </a:solidFill>
                <a:latin typeface="Franklin Gothic Book" panose="020B0503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esinbm@</a:t>
            </a:r>
            <a:r>
              <a:rPr lang="tr-TR" sz="1600" dirty="0">
                <a:solidFill>
                  <a:schemeClr val="bg1"/>
                </a:solidFill>
                <a:latin typeface="Franklin Gothic Book" panose="020B05030201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eskisehir.edu.tr</a:t>
            </a:r>
            <a:endParaRPr lang="tr-TR" sz="16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0531 836 44 96</a:t>
            </a: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32CF2C78-FDB5-4934-9F3A-B39FE4305E5B}"/>
              </a:ext>
            </a:extLst>
          </p:cNvPr>
          <p:cNvSpPr txBox="1"/>
          <p:nvPr/>
        </p:nvSpPr>
        <p:spPr>
          <a:xfrm>
            <a:off x="8791072" y="5912812"/>
            <a:ext cx="3686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Franklin Gothic Book" panose="020B0503020102020204" pitchFamily="34" charset="0"/>
              </a:rPr>
              <a:t>Maabb ZAKOUR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bg1"/>
                </a:solidFill>
                <a:latin typeface="Franklin Gothic Book" panose="020B05030201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maabbzakour@eskisehir.edu.tr</a:t>
            </a:r>
            <a:endParaRPr lang="tr-TR" sz="16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0536 698 27 46</a:t>
            </a:r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B4D0169D-4B4C-49E4-9F5E-0FCFEDF10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82" y="1554764"/>
            <a:ext cx="1874236" cy="1874236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57D4557A-C7CF-4277-9D85-28A905DA9C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369" y="1983023"/>
            <a:ext cx="583807" cy="508859"/>
          </a:xfrm>
          <a:prstGeom prst="rect">
            <a:avLst/>
          </a:prstGeom>
        </p:spPr>
      </p:pic>
      <p:sp>
        <p:nvSpPr>
          <p:cNvPr id="27" name="Dikdörtgen 26">
            <a:extLst>
              <a:ext uri="{FF2B5EF4-FFF2-40B4-BE49-F238E27FC236}">
                <a16:creationId xmlns:a16="http://schemas.microsoft.com/office/drawing/2014/main" id="{F8AF438E-0BA0-43F6-BBE1-F4B76779F342}"/>
              </a:ext>
            </a:extLst>
          </p:cNvPr>
          <p:cNvSpPr/>
          <p:nvPr/>
        </p:nvSpPr>
        <p:spPr>
          <a:xfrm>
            <a:off x="4705595" y="2379323"/>
            <a:ext cx="278081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tr-TR" sz="3200" b="1" dirty="0">
                <a:ln/>
                <a:solidFill>
                  <a:schemeClr val="bg1"/>
                </a:solidFill>
                <a:latin typeface="Franklin Gothic Heavy" panose="020B0903020102020204" pitchFamily="34" charset="0"/>
              </a:rPr>
              <a:t>Plant Expert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9ECBB7A6-D6A7-4B6D-A3D0-A3794C23CF21}"/>
              </a:ext>
            </a:extLst>
          </p:cNvPr>
          <p:cNvSpPr txBox="1"/>
          <p:nvPr/>
        </p:nvSpPr>
        <p:spPr>
          <a:xfrm>
            <a:off x="4542922" y="658474"/>
            <a:ext cx="415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i="1" dirty="0">
                <a:solidFill>
                  <a:schemeClr val="bg1"/>
                </a:solidFill>
                <a:latin typeface="Franklin Gothic Book" panose="020B0503020102020204" pitchFamily="34" charset="0"/>
              </a:rPr>
              <a:t>Thanks for listening</a:t>
            </a:r>
            <a:endParaRPr lang="en-US" sz="2800" i="1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9" name="Dikdörtgen 28">
            <a:extLst>
              <a:ext uri="{FF2B5EF4-FFF2-40B4-BE49-F238E27FC236}">
                <a16:creationId xmlns:a16="http://schemas.microsoft.com/office/drawing/2014/main" id="{34587E9D-BF59-4A87-A18D-197F2148EA88}"/>
              </a:ext>
            </a:extLst>
          </p:cNvPr>
          <p:cNvSpPr/>
          <p:nvPr/>
        </p:nvSpPr>
        <p:spPr>
          <a:xfrm>
            <a:off x="665893" y="110239"/>
            <a:ext cx="15071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This project is </a:t>
            </a:r>
            <a:endParaRPr lang="tr-TR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supported</a:t>
            </a:r>
            <a:endParaRPr lang="tr-TR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by </a:t>
            </a:r>
            <a:r>
              <a:rPr lang="en-US" sz="1600" u="sng" dirty="0">
                <a:solidFill>
                  <a:schemeClr val="bg1"/>
                </a:solidFill>
              </a:rPr>
              <a:t>TUB</a:t>
            </a:r>
            <a:r>
              <a:rPr lang="tr-TR" sz="1600" u="sng" dirty="0">
                <a:solidFill>
                  <a:schemeClr val="bg1"/>
                </a:solidFill>
              </a:rPr>
              <a:t>İ</a:t>
            </a:r>
            <a:r>
              <a:rPr lang="en-US" sz="1600" u="sng" dirty="0">
                <a:solidFill>
                  <a:schemeClr val="bg1"/>
                </a:solidFill>
              </a:rPr>
              <a:t>TAK</a:t>
            </a:r>
          </a:p>
        </p:txBody>
      </p:sp>
      <p:pic>
        <p:nvPicPr>
          <p:cNvPr id="30" name="Resim 29">
            <a:extLst>
              <a:ext uri="{FF2B5EF4-FFF2-40B4-BE49-F238E27FC236}">
                <a16:creationId xmlns:a16="http://schemas.microsoft.com/office/drawing/2014/main" id="{1331CA1D-3549-4D81-A0F2-D3A3B359A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21" y="202462"/>
            <a:ext cx="531972" cy="646550"/>
          </a:xfrm>
          <a:prstGeom prst="rect">
            <a:avLst/>
          </a:prstGeom>
        </p:spPr>
      </p:pic>
      <p:pic>
        <p:nvPicPr>
          <p:cNvPr id="32" name="Resim 2">
            <a:extLst>
              <a:ext uri="{FF2B5EF4-FFF2-40B4-BE49-F238E27FC236}">
                <a16:creationId xmlns:a16="http://schemas.microsoft.com/office/drawing/2014/main" id="{7C173E03-2174-4F63-95CE-2612149E3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941" y="48861"/>
            <a:ext cx="938138" cy="8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2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FF8A7-5309-4B25-970E-BF2E1047B90E}"/>
              </a:ext>
            </a:extLst>
          </p:cNvPr>
          <p:cNvSpPr txBox="1">
            <a:spLocks/>
          </p:cNvSpPr>
          <p:nvPr/>
        </p:nvSpPr>
        <p:spPr>
          <a:xfrm>
            <a:off x="3867955" y="4736364"/>
            <a:ext cx="7342970" cy="717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tr-TR" sz="2300" dirty="0">
                <a:latin typeface="Franklin Gothic Book" panose="020B0503020102020204" pitchFamily="34" charset="0"/>
              </a:rPr>
              <a:t>Plant Disease Detection System</a:t>
            </a:r>
            <a:endParaRPr lang="en-US" altLang="ko-KR" sz="2300" dirty="0">
              <a:latin typeface="Franklin Gothic Book" panose="020B0503020102020204" pitchFamily="34" charset="0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6E9154F1-D297-440E-959D-43E54C50A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8902">
            <a:off x="4214980" y="992883"/>
            <a:ext cx="3480390" cy="3480390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A1530A7C-A2A2-4A1B-9DD8-9F95F28C7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713" y="1411604"/>
            <a:ext cx="1338574" cy="1166730"/>
          </a:xfrm>
          <a:prstGeom prst="rect">
            <a:avLst/>
          </a:prstGeom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E96F19D3-69BF-4BAF-B493-D7A4B2BA5176}"/>
              </a:ext>
            </a:extLst>
          </p:cNvPr>
          <p:cNvSpPr/>
          <p:nvPr/>
        </p:nvSpPr>
        <p:spPr>
          <a:xfrm>
            <a:off x="3190230" y="2487617"/>
            <a:ext cx="552989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tr-TR" sz="6600" b="1" dirty="0">
                <a:ln/>
                <a:solidFill>
                  <a:schemeClr val="bg1"/>
                </a:solidFill>
                <a:latin typeface="Franklin Gothic Heavy" panose="020B0903020102020204" pitchFamily="34" charset="0"/>
              </a:rPr>
              <a:t>Plant Expert</a:t>
            </a:r>
          </a:p>
        </p:txBody>
      </p:sp>
    </p:spTree>
    <p:extLst>
      <p:ext uri="{BB962C8B-B14F-4D97-AF65-F5344CB8AC3E}">
        <p14:creationId xmlns:p14="http://schemas.microsoft.com/office/powerpoint/2010/main" val="313721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8332B6FF-AF63-4960-9A6F-3BA8F367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544" y="4222105"/>
            <a:ext cx="4120457" cy="2312324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4F491E3-480A-4A81-998D-A03C1D8C0C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29890" y="462455"/>
            <a:ext cx="6959883" cy="677416"/>
          </a:xfrm>
        </p:spPr>
        <p:txBody>
          <a:bodyPr/>
          <a:lstStyle/>
          <a:p>
            <a:r>
              <a:rPr lang="tr-TR" sz="4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What is Plant Expert?</a:t>
            </a:r>
            <a:endParaRPr lang="en-US" sz="40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id="{1A0303B7-A2B9-4E3A-B263-6EF092E3AC48}"/>
              </a:ext>
            </a:extLst>
          </p:cNvPr>
          <p:cNvGrpSpPr/>
          <p:nvPr/>
        </p:nvGrpSpPr>
        <p:grpSpPr>
          <a:xfrm>
            <a:off x="225286" y="93135"/>
            <a:ext cx="2040835" cy="1987456"/>
            <a:chOff x="1820334" y="1761067"/>
            <a:chExt cx="3335866" cy="3335866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2B213879-C712-45AE-B974-8FC20DC95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0334" y="1761067"/>
              <a:ext cx="3335866" cy="3335866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A4ECA8B-5C0E-4696-BE63-5A018783BCAD}"/>
                </a:ext>
              </a:extLst>
            </p:cNvPr>
            <p:cNvSpPr/>
            <p:nvPr/>
          </p:nvSpPr>
          <p:spPr>
            <a:xfrm>
              <a:off x="2021994" y="1962727"/>
              <a:ext cx="2932546" cy="293254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1ED3C65-CBE2-4323-8AAB-7FD2EF2A5A35}"/>
                </a:ext>
              </a:extLst>
            </p:cNvPr>
            <p:cNvSpPr/>
            <p:nvPr/>
          </p:nvSpPr>
          <p:spPr>
            <a:xfrm flipH="1" flipV="1">
              <a:off x="3353776" y="3294509"/>
              <a:ext cx="268982" cy="2689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868DB7-89EE-4B99-84D6-5DE6872920CE}"/>
                </a:ext>
              </a:extLst>
            </p:cNvPr>
            <p:cNvSpPr/>
            <p:nvPr/>
          </p:nvSpPr>
          <p:spPr>
            <a:xfrm>
              <a:off x="3189625" y="3130358"/>
              <a:ext cx="597284" cy="59728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69A863A5-E352-4DBF-82E0-6A87EB987DF7}"/>
              </a:ext>
            </a:extLst>
          </p:cNvPr>
          <p:cNvCxnSpPr>
            <a:cxnSpLocks/>
          </p:cNvCxnSpPr>
          <p:nvPr/>
        </p:nvCxnSpPr>
        <p:spPr>
          <a:xfrm>
            <a:off x="1211015" y="1139871"/>
            <a:ext cx="8707607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CA6D401-E1E5-4717-A4DB-CF293F87E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0137">
            <a:off x="1093370" y="477991"/>
            <a:ext cx="771842" cy="672754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509166E5-A357-4113-88A4-01AAB6DF1202}"/>
              </a:ext>
            </a:extLst>
          </p:cNvPr>
          <p:cNvSpPr txBox="1"/>
          <p:nvPr/>
        </p:nvSpPr>
        <p:spPr>
          <a:xfrm>
            <a:off x="2329890" y="1403716"/>
            <a:ext cx="75887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>
                <a:latin typeface="Franklin Gothic Book" panose="020B0503020102020204" pitchFamily="34" charset="0"/>
              </a:rPr>
              <a:t>Plant Expert is a </a:t>
            </a:r>
            <a:r>
              <a:rPr lang="tr-TR" sz="2000" dirty="0" err="1">
                <a:latin typeface="Franklin Gothic Book" panose="020B0503020102020204" pitchFamily="34" charset="0"/>
              </a:rPr>
              <a:t>user-friendly</a:t>
            </a:r>
            <a:r>
              <a:rPr lang="tr-TR" sz="2000" dirty="0">
                <a:latin typeface="Franklin Gothic Book" panose="020B0503020102020204" pitchFamily="34" charset="0"/>
              </a:rPr>
              <a:t> mobile </a:t>
            </a:r>
            <a:r>
              <a:rPr lang="tr-TR" sz="2000" dirty="0" err="1">
                <a:latin typeface="Franklin Gothic Book" panose="020B0503020102020204" pitchFamily="34" charset="0"/>
              </a:rPr>
              <a:t>application</a:t>
            </a:r>
            <a:r>
              <a:rPr lang="tr-TR" sz="2000" dirty="0">
                <a:latin typeface="Franklin Gothic Book" panose="020B0503020102020204" pitchFamily="34" charset="0"/>
              </a:rPr>
              <a:t> </a:t>
            </a:r>
            <a:r>
              <a:rPr lang="tr-TR" sz="2000" dirty="0" err="1">
                <a:latin typeface="Franklin Gothic Book" panose="020B0503020102020204" pitchFamily="34" charset="0"/>
              </a:rPr>
              <a:t>which</a:t>
            </a:r>
            <a:r>
              <a:rPr lang="tr-TR" sz="2000" dirty="0">
                <a:latin typeface="Franklin Gothic Book" panose="020B0503020102020204" pitchFamily="34" charset="0"/>
              </a:rPr>
              <a:t> is </a:t>
            </a:r>
            <a:r>
              <a:rPr lang="tr-TR" sz="2000" dirty="0" err="1">
                <a:latin typeface="Franklin Gothic Book" panose="020B0503020102020204" pitchFamily="34" charset="0"/>
              </a:rPr>
              <a:t>easy</a:t>
            </a:r>
            <a:r>
              <a:rPr lang="tr-TR" sz="2000" dirty="0">
                <a:latin typeface="Franklin Gothic Book" panose="020B0503020102020204" pitchFamily="34" charset="0"/>
              </a:rPr>
              <a:t> </a:t>
            </a:r>
            <a:r>
              <a:rPr lang="tr-TR" sz="2000" dirty="0" err="1">
                <a:latin typeface="Franklin Gothic Book" panose="020B0503020102020204" pitchFamily="34" charset="0"/>
              </a:rPr>
              <a:t>to</a:t>
            </a:r>
            <a:r>
              <a:rPr lang="tr-TR" sz="2000" dirty="0">
                <a:latin typeface="Franklin Gothic Book" panose="020B0503020102020204" pitchFamily="34" charset="0"/>
              </a:rPr>
              <a:t> </a:t>
            </a:r>
            <a:r>
              <a:rPr lang="tr-TR" sz="2000" dirty="0" err="1">
                <a:latin typeface="Franklin Gothic Book" panose="020B0503020102020204" pitchFamily="34" charset="0"/>
              </a:rPr>
              <a:t>use</a:t>
            </a:r>
            <a:r>
              <a:rPr lang="tr-TR" sz="2000" dirty="0">
                <a:latin typeface="Franklin Gothic Book" panose="020B0503020102020204" pitchFamily="34" charset="0"/>
              </a:rPr>
              <a:t>.</a:t>
            </a:r>
          </a:p>
          <a:p>
            <a:endParaRPr lang="tr-TR" sz="2000" dirty="0">
              <a:latin typeface="Franklin Gothic Book" panose="020B05030201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 err="1">
                <a:latin typeface="Franklin Gothic Book" panose="020B0503020102020204" pitchFamily="34" charset="0"/>
              </a:rPr>
              <a:t>It</a:t>
            </a:r>
            <a:r>
              <a:rPr lang="tr-TR" sz="2000" dirty="0">
                <a:latin typeface="Franklin Gothic Book" panose="020B0503020102020204" pitchFamily="34" charset="0"/>
              </a:rPr>
              <a:t> </a:t>
            </a:r>
            <a:r>
              <a:rPr lang="en-US" sz="2000" dirty="0">
                <a:latin typeface="Franklin Gothic Book" panose="020B0503020102020204" pitchFamily="34" charset="0"/>
              </a:rPr>
              <a:t>finds the disease in the plant by analyzing the photo of the user's plant.</a:t>
            </a:r>
            <a:endParaRPr lang="tr-TR" sz="2000" dirty="0">
              <a:latin typeface="Franklin Gothic Book" panose="020B05030201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dirty="0">
              <a:latin typeface="Franklin Gothic Book" panose="020B05030201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</a:rPr>
              <a:t>After detecting the disease, it provides the necessary treatment </a:t>
            </a:r>
            <a:r>
              <a:rPr lang="tr-TR" sz="2000" dirty="0">
                <a:latin typeface="Franklin Gothic Book" panose="020B0503020102020204" pitchFamily="34" charset="0"/>
              </a:rPr>
              <a:t>information </a:t>
            </a:r>
            <a:r>
              <a:rPr lang="en-US" sz="2000" dirty="0">
                <a:latin typeface="Franklin Gothic Book" panose="020B0503020102020204" pitchFamily="34" charset="0"/>
              </a:rPr>
              <a:t>to the user.</a:t>
            </a:r>
            <a:endParaRPr lang="tr-TR" sz="2000" dirty="0">
              <a:latin typeface="Franklin Gothic Book" panose="020B0503020102020204" pitchFamily="34" charset="0"/>
            </a:endParaRPr>
          </a:p>
        </p:txBody>
      </p:sp>
      <p:pic>
        <p:nvPicPr>
          <p:cNvPr id="14" name="Picture 2" descr="plantix ile ilgili görsel sonucu&quot;">
            <a:extLst>
              <a:ext uri="{FF2B5EF4-FFF2-40B4-BE49-F238E27FC236}">
                <a16:creationId xmlns:a16="http://schemas.microsoft.com/office/drawing/2014/main" id="{659B83CB-865B-4C7D-9FC7-BF9D3DB3A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88" y="4222106"/>
            <a:ext cx="4117613" cy="23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k: Sağ 14">
            <a:extLst>
              <a:ext uri="{FF2B5EF4-FFF2-40B4-BE49-F238E27FC236}">
                <a16:creationId xmlns:a16="http://schemas.microsoft.com/office/drawing/2014/main" id="{6EDC3A82-578C-49D7-B267-3E8AEE370930}"/>
              </a:ext>
            </a:extLst>
          </p:cNvPr>
          <p:cNvSpPr/>
          <p:nvPr/>
        </p:nvSpPr>
        <p:spPr>
          <a:xfrm>
            <a:off x="7368525" y="5217384"/>
            <a:ext cx="490658" cy="304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6" name="Resim 15" descr="bilgisayar içeren bir resim&#10;&#10;Açıklama otomatik olarak oluşturuldu">
            <a:extLst>
              <a:ext uri="{FF2B5EF4-FFF2-40B4-BE49-F238E27FC236}">
                <a16:creationId xmlns:a16="http://schemas.microsoft.com/office/drawing/2014/main" id="{A69605B6-4FE7-4115-B1DC-15581C58D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99" y="4222105"/>
            <a:ext cx="3017360" cy="2312323"/>
          </a:xfrm>
          <a:prstGeom prst="rect">
            <a:avLst/>
          </a:prstGeom>
        </p:spPr>
      </p:pic>
      <p:sp>
        <p:nvSpPr>
          <p:cNvPr id="17" name="Ok: Sağ 16">
            <a:extLst>
              <a:ext uri="{FF2B5EF4-FFF2-40B4-BE49-F238E27FC236}">
                <a16:creationId xmlns:a16="http://schemas.microsoft.com/office/drawing/2014/main" id="{9826FA94-C1E8-4D05-B2A0-F8D5E0C59D5A}"/>
              </a:ext>
            </a:extLst>
          </p:cNvPr>
          <p:cNvSpPr/>
          <p:nvPr/>
        </p:nvSpPr>
        <p:spPr>
          <a:xfrm>
            <a:off x="3871998" y="5196946"/>
            <a:ext cx="563801" cy="304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0387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55591ED5-EDE0-44E8-8A6E-79A55B5E74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66122" y="814368"/>
            <a:ext cx="6959883" cy="677416"/>
          </a:xfrm>
        </p:spPr>
        <p:txBody>
          <a:bodyPr/>
          <a:lstStyle/>
          <a:p>
            <a:r>
              <a:rPr lang="tr-TR" sz="4000" dirty="0">
                <a:latin typeface="Franklin Gothic Book" panose="020B0503020102020204" pitchFamily="34" charset="0"/>
              </a:rPr>
              <a:t>What Is Our Difference ?</a:t>
            </a:r>
            <a:endParaRPr lang="en-US" sz="4000" dirty="0">
              <a:latin typeface="Franklin Gothic Book" panose="020B0503020102020204" pitchFamily="34" charset="0"/>
            </a:endParaRPr>
          </a:p>
          <a:p>
            <a:endParaRPr lang="en-US" sz="40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CC3DB63B-9638-4E67-ADC6-BF69A7493D6F}"/>
              </a:ext>
            </a:extLst>
          </p:cNvPr>
          <p:cNvGrpSpPr/>
          <p:nvPr/>
        </p:nvGrpSpPr>
        <p:grpSpPr>
          <a:xfrm>
            <a:off x="155908" y="93134"/>
            <a:ext cx="2110214" cy="2093475"/>
            <a:chOff x="1820334" y="1761067"/>
            <a:chExt cx="3335866" cy="3335866"/>
          </a:xfrm>
        </p:grpSpPr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6D06CA7C-4B38-44A8-A5FA-7C622E3B0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0334" y="1761067"/>
              <a:ext cx="3335866" cy="3335866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7E83161-2463-4CFA-89F7-4DFBAE8A09D8}"/>
                </a:ext>
              </a:extLst>
            </p:cNvPr>
            <p:cNvSpPr/>
            <p:nvPr/>
          </p:nvSpPr>
          <p:spPr>
            <a:xfrm>
              <a:off x="2021994" y="1962727"/>
              <a:ext cx="2932546" cy="293254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036408F-8A44-4914-8472-252BDB607554}"/>
                </a:ext>
              </a:extLst>
            </p:cNvPr>
            <p:cNvSpPr/>
            <p:nvPr/>
          </p:nvSpPr>
          <p:spPr>
            <a:xfrm flipH="1" flipV="1">
              <a:off x="3353776" y="3294509"/>
              <a:ext cx="268982" cy="2689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DBCD65F-5C22-42A9-A54A-F16B533FBFC4}"/>
                </a:ext>
              </a:extLst>
            </p:cNvPr>
            <p:cNvSpPr/>
            <p:nvPr/>
          </p:nvSpPr>
          <p:spPr>
            <a:xfrm>
              <a:off x="3189625" y="3130358"/>
              <a:ext cx="597284" cy="59728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8">
            <a:extLst>
              <a:ext uri="{FF2B5EF4-FFF2-40B4-BE49-F238E27FC236}">
                <a16:creationId xmlns:a16="http://schemas.microsoft.com/office/drawing/2014/main" id="{51106776-F0C9-459B-9D15-E46361738BA8}"/>
              </a:ext>
            </a:extLst>
          </p:cNvPr>
          <p:cNvCxnSpPr>
            <a:cxnSpLocks/>
          </p:cNvCxnSpPr>
          <p:nvPr/>
        </p:nvCxnSpPr>
        <p:spPr>
          <a:xfrm>
            <a:off x="1211015" y="1139871"/>
            <a:ext cx="8707607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11">
            <a:extLst>
              <a:ext uri="{FF2B5EF4-FFF2-40B4-BE49-F238E27FC236}">
                <a16:creationId xmlns:a16="http://schemas.microsoft.com/office/drawing/2014/main" id="{1E1A7524-E78C-43E4-8503-99D25682F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0137">
            <a:off x="1093370" y="477991"/>
            <a:ext cx="771842" cy="672754"/>
          </a:xfrm>
          <a:prstGeom prst="rect">
            <a:avLst/>
          </a:prstGeom>
        </p:spPr>
      </p:pic>
      <p:sp>
        <p:nvSpPr>
          <p:cNvPr id="28" name="Metin kutusu 27">
            <a:extLst>
              <a:ext uri="{FF2B5EF4-FFF2-40B4-BE49-F238E27FC236}">
                <a16:creationId xmlns:a16="http://schemas.microsoft.com/office/drawing/2014/main" id="{5165C660-2EC8-45AB-8586-DFD805D50636}"/>
              </a:ext>
            </a:extLst>
          </p:cNvPr>
          <p:cNvSpPr txBox="1"/>
          <p:nvPr/>
        </p:nvSpPr>
        <p:spPr>
          <a:xfrm>
            <a:off x="2111072" y="3429000"/>
            <a:ext cx="94141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Franklin Gothic Book" panose="020B0503020102020204" pitchFamily="34" charset="0"/>
              </a:rPr>
              <a:t>W</a:t>
            </a:r>
            <a:r>
              <a:rPr lang="en-US" dirty="0">
                <a:latin typeface="Franklin Gothic Book" panose="020B0503020102020204" pitchFamily="34" charset="0"/>
              </a:rPr>
              <a:t>e want people to move away from the stress of daily work and city life and spend time with the soil and discharge.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en-US" dirty="0">
                <a:latin typeface="Franklin Gothic Book" panose="020B0503020102020204" pitchFamily="34" charset="0"/>
              </a:rPr>
              <a:t>Therefore </a:t>
            </a:r>
            <a:r>
              <a:rPr lang="tr-TR" dirty="0" err="1">
                <a:latin typeface="Franklin Gothic Book" panose="020B0503020102020204" pitchFamily="34" charset="0"/>
              </a:rPr>
              <a:t>our</a:t>
            </a:r>
            <a:r>
              <a:rPr lang="en-US" dirty="0">
                <a:latin typeface="Franklin Gothic Book" panose="020B0503020102020204" pitchFamily="34" charset="0"/>
              </a:rPr>
              <a:t> application </a:t>
            </a:r>
            <a:r>
              <a:rPr lang="tr-TR" dirty="0" err="1">
                <a:latin typeface="Franklin Gothic Book" panose="020B0503020102020204" pitchFamily="34" charset="0"/>
              </a:rPr>
              <a:t>will</a:t>
            </a:r>
            <a:r>
              <a:rPr lang="en-US" dirty="0">
                <a:latin typeface="Franklin Gothic Book" panose="020B0503020102020204" pitchFamily="34" charset="0"/>
              </a:rPr>
              <a:t> be stress-relief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app</a:t>
            </a:r>
            <a:r>
              <a:rPr lang="en-US" dirty="0">
                <a:latin typeface="Franklin Gothic Book" panose="020B0503020102020204" pitchFamily="34" charset="0"/>
              </a:rPr>
              <a:t> with its content being simple and enjoyable</a:t>
            </a:r>
            <a:r>
              <a:rPr lang="tr-TR" dirty="0">
                <a:latin typeface="Franklin Gothic Book" panose="020B05030201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The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other</a:t>
            </a:r>
            <a:r>
              <a:rPr lang="en-US" dirty="0">
                <a:latin typeface="Franklin Gothic Book" panose="020B0503020102020204" pitchFamily="34" charset="0"/>
              </a:rPr>
              <a:t> difference </a:t>
            </a:r>
            <a:r>
              <a:rPr lang="tr-TR" dirty="0">
                <a:latin typeface="Franklin Gothic Book" panose="020B0503020102020204" pitchFamily="34" charset="0"/>
              </a:rPr>
              <a:t>is </a:t>
            </a:r>
            <a:r>
              <a:rPr lang="tr-TR" dirty="0" err="1">
                <a:latin typeface="Franklin Gothic Book" panose="020B0503020102020204" pitchFamily="34" charset="0"/>
              </a:rPr>
              <a:t>our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application</a:t>
            </a:r>
            <a:r>
              <a:rPr lang="tr-TR" dirty="0">
                <a:latin typeface="Franklin Gothic Book" panose="020B0503020102020204" pitchFamily="34" charset="0"/>
              </a:rPr>
              <a:t> is </a:t>
            </a:r>
            <a:r>
              <a:rPr lang="en-US" dirty="0">
                <a:latin typeface="Franklin Gothic Book" panose="020B0503020102020204" pitchFamily="34" charset="0"/>
              </a:rPr>
              <a:t>a domestic product as well as being able to work more quickly and consistently in the process of identification and elimination of the disease. </a:t>
            </a:r>
            <a:endParaRPr lang="tr-TR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>
                <a:latin typeface="Franklin Gothic Book" panose="020B0503020102020204" pitchFamily="34" charset="0"/>
              </a:rPr>
              <a:t>Also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we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want</a:t>
            </a:r>
            <a:r>
              <a:rPr lang="tr-TR" dirty="0">
                <a:latin typeface="Franklin Gothic Book" panose="020B0503020102020204" pitchFamily="34" charset="0"/>
              </a:rPr>
              <a:t> to </a:t>
            </a:r>
            <a:r>
              <a:rPr lang="tr-TR" dirty="0" err="1">
                <a:latin typeface="Franklin Gothic Book" panose="020B0503020102020204" pitchFamily="34" charset="0"/>
              </a:rPr>
              <a:t>help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both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the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farmers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which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grown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their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plants</a:t>
            </a:r>
            <a:r>
              <a:rPr lang="tr-TR" dirty="0">
                <a:latin typeface="Franklin Gothic Book" panose="020B0503020102020204" pitchFamily="34" charset="0"/>
              </a:rPr>
              <a:t> in </a:t>
            </a:r>
            <a:r>
              <a:rPr lang="tr-TR" dirty="0" err="1">
                <a:latin typeface="Franklin Gothic Book" panose="020B0503020102020204" pitchFamily="34" charset="0"/>
              </a:rPr>
              <a:t>the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village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and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citizens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who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grow</a:t>
            </a:r>
            <a:r>
              <a:rPr lang="tr-TR" dirty="0">
                <a:latin typeface="Franklin Gothic Book" panose="020B0503020102020204" pitchFamily="34" charset="0"/>
              </a:rPr>
              <a:t> it in </a:t>
            </a:r>
            <a:r>
              <a:rPr lang="tr-TR" dirty="0" err="1">
                <a:latin typeface="Franklin Gothic Book" panose="020B0503020102020204" pitchFamily="34" charset="0"/>
              </a:rPr>
              <a:t>their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balconies</a:t>
            </a:r>
            <a:r>
              <a:rPr lang="tr-TR" dirty="0">
                <a:latin typeface="Franklin Gothic Book" panose="020B0503020102020204" pitchFamily="34" charset="0"/>
              </a:rPr>
              <a:t>. </a:t>
            </a:r>
            <a:r>
              <a:rPr lang="tr-TR" dirty="0" err="1">
                <a:latin typeface="Franklin Gothic Book" panose="020B0503020102020204" pitchFamily="34" charset="0"/>
              </a:rPr>
              <a:t>Therefore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application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en-US" dirty="0">
                <a:latin typeface="Franklin Gothic Book" panose="020B0503020102020204" pitchFamily="34" charset="0"/>
              </a:rPr>
              <a:t>does</a:t>
            </a:r>
            <a:r>
              <a:rPr lang="tr-TR" dirty="0">
                <a:latin typeface="Franklin Gothic Book" panose="020B0503020102020204" pitchFamily="34" charset="0"/>
              </a:rPr>
              <a:t>n’</a:t>
            </a:r>
            <a:r>
              <a:rPr lang="en-US" dirty="0">
                <a:latin typeface="Franklin Gothic Book" panose="020B0503020102020204" pitchFamily="34" charset="0"/>
              </a:rPr>
              <a:t>t have as much complex interface or content as other applications, it can appeal to all </a:t>
            </a:r>
            <a:r>
              <a:rPr lang="tr-TR" dirty="0" err="1">
                <a:latin typeface="Franklin Gothic Book" panose="020B0503020102020204" pitchFamily="34" charset="0"/>
              </a:rPr>
              <a:t>kind</a:t>
            </a:r>
            <a:r>
              <a:rPr lang="tr-TR" dirty="0">
                <a:latin typeface="Franklin Gothic Book" panose="020B0503020102020204" pitchFamily="34" charset="0"/>
              </a:rPr>
              <a:t> of </a:t>
            </a:r>
            <a:r>
              <a:rPr lang="en-US" dirty="0">
                <a:latin typeface="Franklin Gothic Book" panose="020B0503020102020204" pitchFamily="34" charset="0"/>
              </a:rPr>
              <a:t>users, so that users can easily use it.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</a:p>
        </p:txBody>
      </p:sp>
      <p:sp>
        <p:nvSpPr>
          <p:cNvPr id="29" name="Block Arc 41">
            <a:extLst>
              <a:ext uri="{FF2B5EF4-FFF2-40B4-BE49-F238E27FC236}">
                <a16:creationId xmlns:a16="http://schemas.microsoft.com/office/drawing/2014/main" id="{27987856-BA95-4DC4-A4C1-44B139D1FF15}"/>
              </a:ext>
            </a:extLst>
          </p:cNvPr>
          <p:cNvSpPr/>
          <p:nvPr/>
        </p:nvSpPr>
        <p:spPr>
          <a:xfrm>
            <a:off x="1005990" y="3538621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0" name="Freeform 32">
            <a:extLst>
              <a:ext uri="{FF2B5EF4-FFF2-40B4-BE49-F238E27FC236}">
                <a16:creationId xmlns:a16="http://schemas.microsoft.com/office/drawing/2014/main" id="{134ACD53-4F99-4C98-9832-702F166A0158}"/>
              </a:ext>
            </a:extLst>
          </p:cNvPr>
          <p:cNvSpPr/>
          <p:nvPr/>
        </p:nvSpPr>
        <p:spPr>
          <a:xfrm>
            <a:off x="943896" y="2566967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Franklin Gothic Book" panose="020B0503020102020204" pitchFamily="34" charset="0"/>
            </a:endParaRPr>
          </a:p>
        </p:txBody>
      </p:sp>
      <p:sp>
        <p:nvSpPr>
          <p:cNvPr id="31" name="Rounded Rectangle 7">
            <a:extLst>
              <a:ext uri="{FF2B5EF4-FFF2-40B4-BE49-F238E27FC236}">
                <a16:creationId xmlns:a16="http://schemas.microsoft.com/office/drawing/2014/main" id="{1D6F93B5-6D6F-4D89-B9B1-191C9C62C252}"/>
              </a:ext>
            </a:extLst>
          </p:cNvPr>
          <p:cNvSpPr/>
          <p:nvPr/>
        </p:nvSpPr>
        <p:spPr>
          <a:xfrm>
            <a:off x="1120451" y="5567782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Franklin Gothic Book" panose="020B0503020102020204" pitchFamily="34" charset="0"/>
            </a:endParaRPr>
          </a:p>
        </p:txBody>
      </p:sp>
      <p:sp>
        <p:nvSpPr>
          <p:cNvPr id="32" name="Frame 17">
            <a:extLst>
              <a:ext uri="{FF2B5EF4-FFF2-40B4-BE49-F238E27FC236}">
                <a16:creationId xmlns:a16="http://schemas.microsoft.com/office/drawing/2014/main" id="{6E48AE59-398E-4DF7-9BF6-A90AABB35E2A}"/>
              </a:ext>
            </a:extLst>
          </p:cNvPr>
          <p:cNvSpPr/>
          <p:nvPr/>
        </p:nvSpPr>
        <p:spPr>
          <a:xfrm>
            <a:off x="1022791" y="4630845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3" name="Metin kutusu 32">
            <a:extLst>
              <a:ext uri="{FF2B5EF4-FFF2-40B4-BE49-F238E27FC236}">
                <a16:creationId xmlns:a16="http://schemas.microsoft.com/office/drawing/2014/main" id="{167457E0-0B5C-47C5-80BE-2689C6063AF5}"/>
              </a:ext>
            </a:extLst>
          </p:cNvPr>
          <p:cNvSpPr txBox="1"/>
          <p:nvPr/>
        </p:nvSpPr>
        <p:spPr>
          <a:xfrm>
            <a:off x="2375456" y="1224273"/>
            <a:ext cx="94141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latin typeface="Franklin Gothic Book" panose="020B0503020102020204" pitchFamily="34" charset="0"/>
              </a:rPr>
              <a:t>Available applications:</a:t>
            </a:r>
          </a:p>
          <a:p>
            <a:endParaRPr lang="en-US" sz="2000" dirty="0">
              <a:latin typeface="Franklin Gothic Book" panose="020B0503020102020204" pitchFamily="34" charset="0"/>
            </a:endParaRPr>
          </a:p>
          <a:p>
            <a:r>
              <a:rPr lang="en-US" b="1" dirty="0" err="1">
                <a:latin typeface="Franklin Gothic Book" panose="020B0503020102020204" pitchFamily="34" charset="0"/>
              </a:rPr>
              <a:t>Xarvio</a:t>
            </a:r>
            <a:r>
              <a:rPr lang="en-US" dirty="0">
                <a:latin typeface="Franklin Gothic Book" panose="020B0503020102020204" pitchFamily="34" charset="0"/>
              </a:rPr>
              <a:t>: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en-US" dirty="0">
                <a:latin typeface="Franklin Gothic Book" panose="020B0503020102020204" pitchFamily="34" charset="0"/>
              </a:rPr>
              <a:t>It aims to simplify farmer’s work by developing solutions for crop optimization of agriculture</a:t>
            </a:r>
            <a:r>
              <a:rPr lang="tr-TR" dirty="0">
                <a:latin typeface="Franklin Gothic Book" panose="020B0503020102020204" pitchFamily="34" charset="0"/>
              </a:rPr>
              <a:t>.</a:t>
            </a:r>
            <a:endParaRPr lang="en-US" dirty="0">
              <a:latin typeface="Franklin Gothic Book" panose="020B0503020102020204" pitchFamily="34" charset="0"/>
            </a:endParaRPr>
          </a:p>
          <a:p>
            <a:endParaRPr lang="en-US" dirty="0">
              <a:latin typeface="Franklin Gothic Book" panose="020B0503020102020204" pitchFamily="34" charset="0"/>
            </a:endParaRPr>
          </a:p>
          <a:p>
            <a:r>
              <a:rPr lang="en-US" b="1" dirty="0" err="1">
                <a:latin typeface="Franklin Gothic Book" panose="020B0503020102020204" pitchFamily="34" charset="0"/>
              </a:rPr>
              <a:t>PictureThis</a:t>
            </a:r>
            <a:r>
              <a:rPr lang="en-US" dirty="0">
                <a:latin typeface="Franklin Gothic Book" panose="020B0503020102020204" pitchFamily="34" charset="0"/>
              </a:rPr>
              <a:t>: It is able to identify the plant species through photography, thus creating a community for plant lovers</a:t>
            </a:r>
            <a:r>
              <a:rPr lang="tr-TR" dirty="0">
                <a:latin typeface="Franklin Gothic Book" panose="020B0503020102020204" pitchFamily="34" charset="0"/>
              </a:rPr>
              <a:t>.</a:t>
            </a:r>
            <a:endParaRPr lang="en-US" dirty="0">
              <a:latin typeface="Franklin Gothic Book" panose="020B0503020102020204" pitchFamily="34" charset="0"/>
            </a:endParaRPr>
          </a:p>
          <a:p>
            <a:endParaRPr lang="en-US" sz="2000" dirty="0" err="1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85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176A4E4B-B38A-4EDC-B3F1-16154B03E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257" y="1363423"/>
            <a:ext cx="1661398" cy="16543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5CFC262-7B0B-4454-AB52-41DB1BB44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514" y="1327368"/>
            <a:ext cx="1707654" cy="17097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B837F2BE-8629-4EBF-A0E8-27B3D31CDED1}"/>
              </a:ext>
            </a:extLst>
          </p:cNvPr>
          <p:cNvSpPr/>
          <p:nvPr/>
        </p:nvSpPr>
        <p:spPr>
          <a:xfrm>
            <a:off x="6524861" y="3157300"/>
            <a:ext cx="3116964" cy="974964"/>
          </a:xfrm>
          <a:prstGeom prst="rect">
            <a:avLst/>
          </a:prstGeom>
          <a:solidFill>
            <a:srgbClr val="FFFFFF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2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2F00971-8D32-4626-833F-9F94B525120F}"/>
              </a:ext>
            </a:extLst>
          </p:cNvPr>
          <p:cNvSpPr/>
          <p:nvPr/>
        </p:nvSpPr>
        <p:spPr>
          <a:xfrm>
            <a:off x="2606387" y="3174706"/>
            <a:ext cx="3116963" cy="974964"/>
          </a:xfrm>
          <a:prstGeom prst="rect">
            <a:avLst/>
          </a:prstGeom>
          <a:solidFill>
            <a:srgbClr val="FFFFFF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51007BF-EB16-4810-A06A-F024BDCA1698}"/>
              </a:ext>
            </a:extLst>
          </p:cNvPr>
          <p:cNvSpPr/>
          <p:nvPr/>
        </p:nvSpPr>
        <p:spPr>
          <a:xfrm>
            <a:off x="2606387" y="3154953"/>
            <a:ext cx="3116963" cy="3435761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57329C0-D144-401D-B321-FCA38AC9703C}"/>
              </a:ext>
            </a:extLst>
          </p:cNvPr>
          <p:cNvSpPr/>
          <p:nvPr/>
        </p:nvSpPr>
        <p:spPr>
          <a:xfrm>
            <a:off x="6524861" y="3154952"/>
            <a:ext cx="3116963" cy="3435761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9AF49E8C-5B11-4548-923F-3D8047E26916}"/>
              </a:ext>
            </a:extLst>
          </p:cNvPr>
          <p:cNvSpPr txBox="1"/>
          <p:nvPr/>
        </p:nvSpPr>
        <p:spPr>
          <a:xfrm>
            <a:off x="2633638" y="4157902"/>
            <a:ext cx="32548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>
                <a:latin typeface="Franklin Gothic Book" panose="020B0503020102020204" pitchFamily="34" charset="0"/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>
                <a:latin typeface="Franklin Gothic Book" panose="020B0503020102020204" pitchFamily="34" charset="0"/>
              </a:rPr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>
                <a:latin typeface="Franklin Gothic Book" panose="020B0503020102020204" pitchFamily="34" charset="0"/>
              </a:rPr>
              <a:t>Machine Learning Algorithms</a:t>
            </a:r>
          </a:p>
          <a:p>
            <a:endParaRPr lang="tr-TR" sz="1600" dirty="0">
              <a:latin typeface="Franklin Gothic Book" panose="020B0503020102020204" pitchFamily="34" charset="0"/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5D5195C8-CAA2-4585-886C-D595E7ACAF96}"/>
              </a:ext>
            </a:extLst>
          </p:cNvPr>
          <p:cNvSpPr txBox="1"/>
          <p:nvPr/>
        </p:nvSpPr>
        <p:spPr>
          <a:xfrm>
            <a:off x="6571185" y="4239044"/>
            <a:ext cx="3137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>
                <a:latin typeface="Franklin Gothic Book" panose="020B0503020102020204" pitchFamily="34" charset="0"/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>
                <a:latin typeface="Franklin Gothic Book" panose="020B0503020102020204" pitchFamily="34" charset="0"/>
              </a:rPr>
              <a:t>Mobile Programming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4F03B201-93A1-4E98-A00B-DB2BFC3DBF90}"/>
              </a:ext>
            </a:extLst>
          </p:cNvPr>
          <p:cNvSpPr txBox="1"/>
          <p:nvPr/>
        </p:nvSpPr>
        <p:spPr>
          <a:xfrm>
            <a:off x="2891803" y="3331399"/>
            <a:ext cx="24337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>
                <a:latin typeface="Franklin Gothic Book" panose="020B0503020102020204" pitchFamily="34" charset="0"/>
              </a:rPr>
              <a:t>Esin Meşeli</a:t>
            </a:r>
          </a:p>
          <a:p>
            <a:pPr algn="ctr"/>
            <a:r>
              <a:rPr lang="tr-TR" sz="1700" dirty="0">
                <a:latin typeface="Franklin Gothic Book" panose="020B0503020102020204" pitchFamily="34" charset="0"/>
              </a:rPr>
              <a:t>Software Engineer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7D4BAF9F-32A1-4268-8E50-39A57E2D12E3}"/>
              </a:ext>
            </a:extLst>
          </p:cNvPr>
          <p:cNvSpPr txBox="1"/>
          <p:nvPr/>
        </p:nvSpPr>
        <p:spPr>
          <a:xfrm>
            <a:off x="6866486" y="3337337"/>
            <a:ext cx="24337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>
                <a:latin typeface="Franklin Gothic Book" panose="020B0503020102020204" pitchFamily="34" charset="0"/>
              </a:rPr>
              <a:t>Maabb Zakkour</a:t>
            </a:r>
          </a:p>
          <a:p>
            <a:pPr algn="ctr"/>
            <a:r>
              <a:rPr lang="tr-TR" sz="1700" dirty="0">
                <a:latin typeface="Franklin Gothic Book" panose="020B0503020102020204" pitchFamily="34" charset="0"/>
              </a:rPr>
              <a:t>Software Engineer</a:t>
            </a:r>
          </a:p>
        </p:txBody>
      </p:sp>
      <p:pic>
        <p:nvPicPr>
          <p:cNvPr id="14" name="Picture 18" descr="python ile ilgili görsel sonucu&quot;">
            <a:extLst>
              <a:ext uri="{FF2B5EF4-FFF2-40B4-BE49-F238E27FC236}">
                <a16:creationId xmlns:a16="http://schemas.microsoft.com/office/drawing/2014/main" id="{1BF33E99-CE4F-4999-9395-6321A6FEA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298" y="5038115"/>
            <a:ext cx="783947" cy="78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spyder python ile ilgili görsel sonucu&quot;">
            <a:extLst>
              <a:ext uri="{FF2B5EF4-FFF2-40B4-BE49-F238E27FC236}">
                <a16:creationId xmlns:a16="http://schemas.microsoft.com/office/drawing/2014/main" id="{14259685-5F2D-47A4-9DC3-8097A7D75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313" y="5097626"/>
            <a:ext cx="675287" cy="67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tensorflow ile ilgili görsel sonucu&quot;">
            <a:extLst>
              <a:ext uri="{FF2B5EF4-FFF2-40B4-BE49-F238E27FC236}">
                <a16:creationId xmlns:a16="http://schemas.microsoft.com/office/drawing/2014/main" id="{09611B30-1337-40CE-8423-CAD139299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378" y="5862297"/>
            <a:ext cx="785190" cy="65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ycharm ile ilgili görsel sonucu&quot;">
            <a:extLst>
              <a:ext uri="{FF2B5EF4-FFF2-40B4-BE49-F238E27FC236}">
                <a16:creationId xmlns:a16="http://schemas.microsoft.com/office/drawing/2014/main" id="{4DE92D6C-880E-4796-BA59-6B1D56A26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567" y="5890752"/>
            <a:ext cx="608752" cy="60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scikit ile ilgili görsel sonucu&quot;">
            <a:extLst>
              <a:ext uri="{FF2B5EF4-FFF2-40B4-BE49-F238E27FC236}">
                <a16:creationId xmlns:a16="http://schemas.microsoft.com/office/drawing/2014/main" id="{8E268A9D-1D3D-4549-84A5-407B743C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908" y="5039555"/>
            <a:ext cx="783947" cy="78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0" descr="kaggle ile ilgili görsel sonucu&quot;">
            <a:extLst>
              <a:ext uri="{FF2B5EF4-FFF2-40B4-BE49-F238E27FC236}">
                <a16:creationId xmlns:a16="http://schemas.microsoft.com/office/drawing/2014/main" id="{74EC2378-7308-4C48-A006-BAFC1483C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074" y="5937002"/>
            <a:ext cx="552526" cy="5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android ile ilgili görsel sonucu&quot;">
            <a:extLst>
              <a:ext uri="{FF2B5EF4-FFF2-40B4-BE49-F238E27FC236}">
                <a16:creationId xmlns:a16="http://schemas.microsoft.com/office/drawing/2014/main" id="{5983ADB3-9289-4E47-B50E-2091AD1B8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059" y="5135539"/>
            <a:ext cx="663886" cy="66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4" descr="app store ile ilgili görsel sonucu&quot;">
            <a:extLst>
              <a:ext uri="{FF2B5EF4-FFF2-40B4-BE49-F238E27FC236}">
                <a16:creationId xmlns:a16="http://schemas.microsoft.com/office/drawing/2014/main" id="{41ED4671-683D-4FF0-9368-506706646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692" y="5135538"/>
            <a:ext cx="663886" cy="66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6" descr="xamarin logo ile ilgili görsel sonucu&quot;">
            <a:extLst>
              <a:ext uri="{FF2B5EF4-FFF2-40B4-BE49-F238E27FC236}">
                <a16:creationId xmlns:a16="http://schemas.microsoft.com/office/drawing/2014/main" id="{C6A86064-E143-434D-950E-666F9458E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923" y="6019625"/>
            <a:ext cx="1588208" cy="42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8" descr="visual studio logo ile ilgili görsel sonucu&quot;">
            <a:extLst>
              <a:ext uri="{FF2B5EF4-FFF2-40B4-BE49-F238E27FC236}">
                <a16:creationId xmlns:a16="http://schemas.microsoft.com/office/drawing/2014/main" id="{150809E4-7EB0-4BA7-8CEC-1082B94EB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920" y="5937002"/>
            <a:ext cx="536787" cy="5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BEC1E5E2-895C-4AB6-B5D7-A8D0474902FB}"/>
              </a:ext>
            </a:extLst>
          </p:cNvPr>
          <p:cNvSpPr txBox="1">
            <a:spLocks/>
          </p:cNvSpPr>
          <p:nvPr/>
        </p:nvSpPr>
        <p:spPr>
          <a:xfrm>
            <a:off x="2329890" y="462455"/>
            <a:ext cx="6959883" cy="677416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4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Meet Our Team</a:t>
            </a:r>
            <a:endParaRPr lang="en-US" sz="40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25" name="Straight Connector 8">
            <a:extLst>
              <a:ext uri="{FF2B5EF4-FFF2-40B4-BE49-F238E27FC236}">
                <a16:creationId xmlns:a16="http://schemas.microsoft.com/office/drawing/2014/main" id="{97E5EC20-63AD-4330-A910-908CC154F5E4}"/>
              </a:ext>
            </a:extLst>
          </p:cNvPr>
          <p:cNvCxnSpPr>
            <a:cxnSpLocks/>
          </p:cNvCxnSpPr>
          <p:nvPr/>
        </p:nvCxnSpPr>
        <p:spPr>
          <a:xfrm>
            <a:off x="1185801" y="1117692"/>
            <a:ext cx="8707607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11">
            <a:extLst>
              <a:ext uri="{FF2B5EF4-FFF2-40B4-BE49-F238E27FC236}">
                <a16:creationId xmlns:a16="http://schemas.microsoft.com/office/drawing/2014/main" id="{9E37B0B4-BCFF-490D-9807-41017ABD4D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0137">
            <a:off x="1093370" y="477991"/>
            <a:ext cx="771842" cy="672754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363A332B-6257-4E79-BA6B-17B3E8438A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V="1">
            <a:off x="7685375" y="5132997"/>
            <a:ext cx="663886" cy="745266"/>
          </a:xfrm>
          <a:prstGeom prst="rect">
            <a:avLst/>
          </a:prstGeom>
        </p:spPr>
      </p:pic>
      <p:grpSp>
        <p:nvGrpSpPr>
          <p:cNvPr id="29" name="Group 10">
            <a:extLst>
              <a:ext uri="{FF2B5EF4-FFF2-40B4-BE49-F238E27FC236}">
                <a16:creationId xmlns:a16="http://schemas.microsoft.com/office/drawing/2014/main" id="{109EA821-2908-4FA3-B9B2-80B8FB99D268}"/>
              </a:ext>
            </a:extLst>
          </p:cNvPr>
          <p:cNvGrpSpPr/>
          <p:nvPr/>
        </p:nvGrpSpPr>
        <p:grpSpPr>
          <a:xfrm>
            <a:off x="153627" y="88775"/>
            <a:ext cx="2110214" cy="2093475"/>
            <a:chOff x="1820334" y="1761067"/>
            <a:chExt cx="3335866" cy="3335866"/>
          </a:xfrm>
        </p:grpSpPr>
        <p:pic>
          <p:nvPicPr>
            <p:cNvPr id="30" name="Picture 3">
              <a:extLst>
                <a:ext uri="{FF2B5EF4-FFF2-40B4-BE49-F238E27FC236}">
                  <a16:creationId xmlns:a16="http://schemas.microsoft.com/office/drawing/2014/main" id="{8326E000-A25A-4DB3-8E9C-0CDD1244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0334" y="1761067"/>
              <a:ext cx="3335866" cy="3335866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C106C89-7F36-4788-9B07-82AEB8C571A0}"/>
                </a:ext>
              </a:extLst>
            </p:cNvPr>
            <p:cNvSpPr/>
            <p:nvPr/>
          </p:nvSpPr>
          <p:spPr>
            <a:xfrm>
              <a:off x="2021994" y="1962727"/>
              <a:ext cx="2932546" cy="293254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EEB9789-60FB-4F4A-92F3-1FAE40A824D8}"/>
                </a:ext>
              </a:extLst>
            </p:cNvPr>
            <p:cNvSpPr/>
            <p:nvPr/>
          </p:nvSpPr>
          <p:spPr>
            <a:xfrm flipH="1" flipV="1">
              <a:off x="3353776" y="3294509"/>
              <a:ext cx="268982" cy="2689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DAA2809-F669-43B3-975A-86B503BC7089}"/>
                </a:ext>
              </a:extLst>
            </p:cNvPr>
            <p:cNvSpPr/>
            <p:nvPr/>
          </p:nvSpPr>
          <p:spPr>
            <a:xfrm>
              <a:off x="3189625" y="3130358"/>
              <a:ext cx="597284" cy="59728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8372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EC2C19B-155A-4653-8839-F9CF3706B8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29890" y="462455"/>
            <a:ext cx="6959883" cy="677416"/>
          </a:xfrm>
        </p:spPr>
        <p:txBody>
          <a:bodyPr/>
          <a:lstStyle/>
          <a:p>
            <a:r>
              <a:rPr lang="tr-TR" sz="4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What </a:t>
            </a:r>
            <a:r>
              <a:rPr lang="tr-TR" sz="4000" dirty="0">
                <a:latin typeface="Franklin Gothic Book" panose="020B0503020102020204" pitchFamily="34" charset="0"/>
              </a:rPr>
              <a:t>Did</a:t>
            </a:r>
            <a:r>
              <a:rPr lang="tr-TR" sz="4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We </a:t>
            </a:r>
            <a:r>
              <a:rPr lang="tr-TR" sz="4000" dirty="0">
                <a:latin typeface="Franklin Gothic Book" panose="020B0503020102020204" pitchFamily="34" charset="0"/>
              </a:rPr>
              <a:t>D</a:t>
            </a:r>
            <a:r>
              <a:rPr lang="tr-TR" sz="4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o?</a:t>
            </a:r>
            <a:endParaRPr lang="en-US" sz="40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5" name="Group 10">
            <a:extLst>
              <a:ext uri="{FF2B5EF4-FFF2-40B4-BE49-F238E27FC236}">
                <a16:creationId xmlns:a16="http://schemas.microsoft.com/office/drawing/2014/main" id="{4A63FAA4-2BEE-45C8-9B36-CE096783B0A1}"/>
              </a:ext>
            </a:extLst>
          </p:cNvPr>
          <p:cNvGrpSpPr/>
          <p:nvPr/>
        </p:nvGrpSpPr>
        <p:grpSpPr>
          <a:xfrm>
            <a:off x="155908" y="93134"/>
            <a:ext cx="2110214" cy="2093475"/>
            <a:chOff x="1820334" y="1761067"/>
            <a:chExt cx="3335866" cy="3335866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CF1486FC-BD96-44D5-B4DD-224618775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0334" y="1761067"/>
              <a:ext cx="3335866" cy="3335866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64B4A5B-CB66-43FD-BED6-EFBB6F75BC6C}"/>
                </a:ext>
              </a:extLst>
            </p:cNvPr>
            <p:cNvSpPr/>
            <p:nvPr/>
          </p:nvSpPr>
          <p:spPr>
            <a:xfrm>
              <a:off x="2021994" y="1962727"/>
              <a:ext cx="2932546" cy="293254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858E779-B053-4A87-B87F-A41DD0C7EB0D}"/>
                </a:ext>
              </a:extLst>
            </p:cNvPr>
            <p:cNvSpPr/>
            <p:nvPr/>
          </p:nvSpPr>
          <p:spPr>
            <a:xfrm flipH="1" flipV="1">
              <a:off x="3353776" y="3294509"/>
              <a:ext cx="268982" cy="2689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D76EF8-1826-49CF-8104-C0177ADE27B3}"/>
                </a:ext>
              </a:extLst>
            </p:cNvPr>
            <p:cNvSpPr/>
            <p:nvPr/>
          </p:nvSpPr>
          <p:spPr>
            <a:xfrm>
              <a:off x="3189625" y="3130358"/>
              <a:ext cx="597284" cy="59728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</a:endParaRPr>
            </a:p>
          </p:txBody>
        </p:sp>
      </p:grp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944D3F3E-4DF4-485D-A780-0DE735AFA562}"/>
              </a:ext>
            </a:extLst>
          </p:cNvPr>
          <p:cNvCxnSpPr>
            <a:cxnSpLocks/>
          </p:cNvCxnSpPr>
          <p:nvPr/>
        </p:nvCxnSpPr>
        <p:spPr>
          <a:xfrm>
            <a:off x="1211015" y="1139871"/>
            <a:ext cx="8707607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1">
            <a:extLst>
              <a:ext uri="{FF2B5EF4-FFF2-40B4-BE49-F238E27FC236}">
                <a16:creationId xmlns:a16="http://schemas.microsoft.com/office/drawing/2014/main" id="{33BC8D7E-BB5B-4AAC-9283-E09AD8B56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0137">
            <a:off x="1093370" y="477991"/>
            <a:ext cx="771842" cy="672754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B8BF3496-CA96-43CA-A020-31F906F78391}"/>
              </a:ext>
            </a:extLst>
          </p:cNvPr>
          <p:cNvSpPr txBox="1"/>
          <p:nvPr/>
        </p:nvSpPr>
        <p:spPr>
          <a:xfrm>
            <a:off x="2266122" y="1416920"/>
            <a:ext cx="839265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Franklin Gothic Book" panose="020B0503020102020204" pitchFamily="34" charset="0"/>
              </a:rPr>
              <a:t>Agriculture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affects</a:t>
            </a:r>
            <a:r>
              <a:rPr lang="tr-TR" dirty="0">
                <a:latin typeface="Franklin Gothic Book" panose="020B0503020102020204" pitchFamily="34" charset="0"/>
              </a:rPr>
              <a:t> not </a:t>
            </a:r>
            <a:r>
              <a:rPr lang="tr-TR" dirty="0" err="1">
                <a:latin typeface="Franklin Gothic Book" panose="020B0503020102020204" pitchFamily="34" charset="0"/>
              </a:rPr>
              <a:t>only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the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sector</a:t>
            </a:r>
            <a:r>
              <a:rPr lang="tr-TR" dirty="0">
                <a:latin typeface="Franklin Gothic Book" panose="020B0503020102020204" pitchFamily="34" charset="0"/>
              </a:rPr>
              <a:t> but </a:t>
            </a:r>
            <a:r>
              <a:rPr lang="tr-TR" dirty="0" err="1">
                <a:latin typeface="Franklin Gothic Book" panose="020B0503020102020204" pitchFamily="34" charset="0"/>
              </a:rPr>
              <a:t>also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the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whole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country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directly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because</a:t>
            </a:r>
            <a:r>
              <a:rPr lang="tr-TR" dirty="0">
                <a:latin typeface="Franklin Gothic Book" panose="020B0503020102020204" pitchFamily="34" charset="0"/>
              </a:rPr>
              <a:t> of </a:t>
            </a:r>
            <a:r>
              <a:rPr lang="tr-TR" dirty="0" err="1">
                <a:latin typeface="Franklin Gothic Book" panose="020B0503020102020204" pitchFamily="34" charset="0"/>
              </a:rPr>
              <a:t>the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basic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products</a:t>
            </a:r>
            <a:r>
              <a:rPr lang="tr-TR" dirty="0">
                <a:latin typeface="Franklin Gothic Book" panose="020B0503020102020204" pitchFamily="34" charset="0"/>
              </a:rPr>
              <a:t> it </a:t>
            </a:r>
            <a:r>
              <a:rPr lang="tr-TR" dirty="0" err="1">
                <a:latin typeface="Franklin Gothic Book" panose="020B0503020102020204" pitchFamily="34" charset="0"/>
              </a:rPr>
              <a:t>produces</a:t>
            </a:r>
            <a:r>
              <a:rPr lang="tr-TR" dirty="0">
                <a:latin typeface="Franklin Gothic Book" panose="020B0503020102020204" pitchFamily="34" charset="0"/>
              </a:rPr>
              <a:t>. </a:t>
            </a:r>
            <a:r>
              <a:rPr lang="tr-TR" dirty="0" err="1">
                <a:latin typeface="Franklin Gothic Book" panose="020B0503020102020204" pitchFamily="34" charset="0"/>
              </a:rPr>
              <a:t>Especially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it’s</a:t>
            </a:r>
            <a:r>
              <a:rPr lang="tr-TR" dirty="0">
                <a:latin typeface="Franklin Gothic Book" panose="020B0503020102020204" pitchFamily="34" charset="0"/>
              </a:rPr>
              <a:t> in a </a:t>
            </a:r>
            <a:r>
              <a:rPr lang="tr-TR" dirty="0" err="1">
                <a:latin typeface="Franklin Gothic Book" panose="020B0503020102020204" pitchFamily="34" charset="0"/>
              </a:rPr>
              <a:t>very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important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position</a:t>
            </a:r>
            <a:r>
              <a:rPr lang="tr-TR" dirty="0">
                <a:latin typeface="Franklin Gothic Book" panose="020B0503020102020204" pitchFamily="34" charset="0"/>
              </a:rPr>
              <a:t> as it </a:t>
            </a:r>
            <a:r>
              <a:rPr lang="tr-TR" dirty="0" err="1">
                <a:latin typeface="Franklin Gothic Book" panose="020B0503020102020204" pitchFamily="34" charset="0"/>
              </a:rPr>
              <a:t>provides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the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continuation</a:t>
            </a:r>
            <a:r>
              <a:rPr lang="tr-TR" dirty="0">
                <a:latin typeface="Franklin Gothic Book" panose="020B0503020102020204" pitchFamily="34" charset="0"/>
              </a:rPr>
              <a:t> of </a:t>
            </a:r>
            <a:r>
              <a:rPr lang="tr-TR" dirty="0" err="1">
                <a:latin typeface="Franklin Gothic Book" panose="020B0503020102020204" pitchFamily="34" charset="0"/>
              </a:rPr>
              <a:t>generations</a:t>
            </a:r>
            <a:r>
              <a:rPr lang="tr-TR" dirty="0">
                <a:latin typeface="Franklin Gothic Book" panose="020B0503020102020204" pitchFamily="34" charset="0"/>
              </a:rPr>
              <a:t>. Since </a:t>
            </a:r>
            <a:r>
              <a:rPr lang="tr-TR" dirty="0" err="1">
                <a:latin typeface="Franklin Gothic Book" panose="020B0503020102020204" pitchFamily="34" charset="0"/>
              </a:rPr>
              <a:t>agricultural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production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depends</a:t>
            </a:r>
            <a:r>
              <a:rPr lang="tr-TR" dirty="0">
                <a:latin typeface="Franklin Gothic Book" panose="020B0503020102020204" pitchFamily="34" charset="0"/>
              </a:rPr>
              <a:t> on </a:t>
            </a:r>
            <a:r>
              <a:rPr lang="tr-TR" dirty="0" err="1">
                <a:latin typeface="Franklin Gothic Book" panose="020B0503020102020204" pitchFamily="34" charset="0"/>
              </a:rPr>
              <a:t>natural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conditions</a:t>
            </a:r>
            <a:r>
              <a:rPr lang="tr-TR" dirty="0">
                <a:latin typeface="Franklin Gothic Book" panose="020B0503020102020204" pitchFamily="34" charset="0"/>
              </a:rPr>
              <a:t>, risk </a:t>
            </a:r>
            <a:r>
              <a:rPr lang="tr-TR" dirty="0" err="1">
                <a:latin typeface="Franklin Gothic Book" panose="020B0503020102020204" pitchFamily="34" charset="0"/>
              </a:rPr>
              <a:t>and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uncertainty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are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high</a:t>
            </a:r>
            <a:r>
              <a:rPr lang="tr-TR" dirty="0">
                <a:latin typeface="Franklin Gothic Book" panose="020B0503020102020204" pitchFamily="34" charset="0"/>
              </a:rPr>
              <a:t>. </a:t>
            </a:r>
            <a:r>
              <a:rPr lang="en-US" dirty="0">
                <a:latin typeface="Franklin Gothic Book" panose="020B0503020102020204" pitchFamily="34" charset="0"/>
              </a:rPr>
              <a:t>For this reason, our project is to increase </a:t>
            </a:r>
            <a:r>
              <a:rPr lang="tr-TR" dirty="0" err="1">
                <a:latin typeface="Franklin Gothic Book" panose="020B0503020102020204" pitchFamily="34" charset="0"/>
              </a:rPr>
              <a:t>the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practices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supporting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agriculture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and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encouraging</a:t>
            </a:r>
            <a:r>
              <a:rPr lang="tr-TR" dirty="0">
                <a:latin typeface="Franklin Gothic Book" panose="020B0503020102020204" pitchFamily="34" charset="0"/>
              </a:rPr>
              <a:t> it. </a:t>
            </a:r>
            <a:endParaRPr lang="en-US" dirty="0">
              <a:latin typeface="Franklin Gothic Book" panose="020B0503020102020204" pitchFamily="34" charset="0"/>
            </a:endParaRPr>
          </a:p>
          <a:p>
            <a:endParaRPr lang="tr-TR" dirty="0">
              <a:latin typeface="Franklin Gothic Book" panose="020B0503020102020204" pitchFamily="34" charset="0"/>
            </a:endParaRPr>
          </a:p>
          <a:p>
            <a:r>
              <a:rPr lang="tr-TR" dirty="0">
                <a:latin typeface="Franklin Gothic Book" panose="020B0503020102020204" pitchFamily="34" charset="0"/>
              </a:rPr>
              <a:t>A</a:t>
            </a:r>
            <a:r>
              <a:rPr lang="en-US" dirty="0">
                <a:latin typeface="Franklin Gothic Book" panose="020B0503020102020204" pitchFamily="34" charset="0"/>
              </a:rPr>
              <a:t>s a start</a:t>
            </a:r>
            <a:r>
              <a:rPr lang="tr-TR" dirty="0">
                <a:latin typeface="Franklin Gothic Book" panose="020B0503020102020204" pitchFamily="34" charset="0"/>
              </a:rPr>
              <a:t> w</a:t>
            </a:r>
            <a:r>
              <a:rPr lang="en-US" dirty="0">
                <a:latin typeface="Franklin Gothic Book" panose="020B0503020102020204" pitchFamily="34" charset="0"/>
              </a:rPr>
              <a:t>e f</a:t>
            </a:r>
            <a:r>
              <a:rPr lang="tr-TR" dirty="0" err="1">
                <a:latin typeface="Franklin Gothic Book" panose="020B0503020102020204" pitchFamily="34" charset="0"/>
              </a:rPr>
              <a:t>ound</a:t>
            </a:r>
            <a:r>
              <a:rPr lang="en-US" dirty="0">
                <a:latin typeface="Franklin Gothic Book" panose="020B0503020102020204" pitchFamily="34" charset="0"/>
              </a:rPr>
              <a:t> the appropriate dataset for the </a:t>
            </a:r>
            <a:r>
              <a:rPr lang="tr-TR" dirty="0" err="1">
                <a:latin typeface="Franklin Gothic Book" panose="020B0503020102020204" pitchFamily="34" charset="0"/>
              </a:rPr>
              <a:t>project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that</a:t>
            </a:r>
            <a:r>
              <a:rPr lang="tr-TR" dirty="0">
                <a:latin typeface="Franklin Gothic Book" panose="020B0503020102020204" pitchFamily="34" charset="0"/>
              </a:rPr>
              <a:t> w</a:t>
            </a:r>
            <a:r>
              <a:rPr lang="en-US" dirty="0">
                <a:latin typeface="Franklin Gothic Book" panose="020B0503020102020204" pitchFamily="34" charset="0"/>
              </a:rPr>
              <a:t>e </a:t>
            </a:r>
            <a:r>
              <a:rPr lang="tr-TR" dirty="0" err="1">
                <a:latin typeface="Franklin Gothic Book" panose="020B0503020102020204" pitchFamily="34" charset="0"/>
              </a:rPr>
              <a:t>searched</a:t>
            </a:r>
            <a:r>
              <a:rPr lang="en-US" dirty="0">
                <a:latin typeface="Franklin Gothic Book" panose="020B0503020102020204" pitchFamily="34" charset="0"/>
              </a:rPr>
              <a:t> the observable and detectable diseases of plant tomato leaves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before</a:t>
            </a:r>
            <a:r>
              <a:rPr lang="tr-TR" dirty="0">
                <a:latin typeface="Franklin Gothic Book" panose="020B0503020102020204" pitchFamily="34" charset="0"/>
              </a:rPr>
              <a:t>.</a:t>
            </a:r>
            <a:endParaRPr lang="tr-TR" sz="15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4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400" dirty="0">
              <a:latin typeface="Franklin Gothic Book" panose="020B0503020102020204" pitchFamily="34" charset="0"/>
            </a:endParaRPr>
          </a:p>
          <a:p>
            <a:endParaRPr lang="tr-TR" sz="1400" dirty="0">
              <a:latin typeface="Franklin Gothic Book" panose="020B0503020102020204" pitchFamily="34" charset="0"/>
            </a:endParaRPr>
          </a:p>
        </p:txBody>
      </p:sp>
      <p:pic>
        <p:nvPicPr>
          <p:cNvPr id="13" name="Resim 12" descr="ağaç, çiçek içeren bir resim&#10;&#10;Açıklama otomatik olarak oluşturuldu">
            <a:extLst>
              <a:ext uri="{FF2B5EF4-FFF2-40B4-BE49-F238E27FC236}">
                <a16:creationId xmlns:a16="http://schemas.microsoft.com/office/drawing/2014/main" id="{2AECF759-0641-41C9-BB59-9FD542F7F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79" y="4144416"/>
            <a:ext cx="10347641" cy="1695332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6160E760-C6EA-4FF6-9C92-3996DDC839A9}"/>
              </a:ext>
            </a:extLst>
          </p:cNvPr>
          <p:cNvSpPr txBox="1"/>
          <p:nvPr/>
        </p:nvSpPr>
        <p:spPr>
          <a:xfrm>
            <a:off x="9385696" y="5856205"/>
            <a:ext cx="2398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>
                <a:latin typeface="Franklin Gothic Book" panose="020B0503020102020204" pitchFamily="34" charset="0"/>
              </a:rPr>
              <a:t>g) </a:t>
            </a:r>
            <a:r>
              <a:rPr lang="tr-TR" sz="1600" dirty="0" err="1">
                <a:latin typeface="Franklin Gothic Book" panose="020B0503020102020204" pitchFamily="34" charset="0"/>
              </a:rPr>
              <a:t>Tomato</a:t>
            </a:r>
            <a:r>
              <a:rPr lang="tr-TR" sz="1600" dirty="0">
                <a:latin typeface="Franklin Gothic Book" panose="020B0503020102020204" pitchFamily="34" charset="0"/>
              </a:rPr>
              <a:t> </a:t>
            </a:r>
            <a:r>
              <a:rPr lang="tr-TR" sz="1600" dirty="0" err="1">
                <a:latin typeface="Franklin Gothic Book" panose="020B0503020102020204" pitchFamily="34" charset="0"/>
              </a:rPr>
              <a:t>yellow</a:t>
            </a:r>
            <a:r>
              <a:rPr lang="tr-TR" sz="1600" dirty="0">
                <a:latin typeface="Franklin Gothic Book" panose="020B0503020102020204" pitchFamily="34" charset="0"/>
              </a:rPr>
              <a:t> </a:t>
            </a:r>
          </a:p>
          <a:p>
            <a:pPr algn="ctr"/>
            <a:r>
              <a:rPr lang="tr-TR" sz="1600" dirty="0">
                <a:latin typeface="Franklin Gothic Book" panose="020B0503020102020204" pitchFamily="34" charset="0"/>
              </a:rPr>
              <a:t>  </a:t>
            </a:r>
            <a:r>
              <a:rPr lang="tr-TR" sz="1600" dirty="0" err="1">
                <a:latin typeface="Franklin Gothic Book" panose="020B0503020102020204" pitchFamily="34" charset="0"/>
              </a:rPr>
              <a:t>curl</a:t>
            </a:r>
            <a:r>
              <a:rPr lang="tr-TR" sz="1600" dirty="0">
                <a:latin typeface="Franklin Gothic Book" panose="020B0503020102020204" pitchFamily="34" charset="0"/>
              </a:rPr>
              <a:t> </a:t>
            </a:r>
            <a:r>
              <a:rPr lang="tr-TR" sz="1600" dirty="0" err="1">
                <a:latin typeface="Franklin Gothic Book" panose="020B0503020102020204" pitchFamily="34" charset="0"/>
              </a:rPr>
              <a:t>virus</a:t>
            </a:r>
            <a:r>
              <a:rPr lang="tr-TR" sz="1600" dirty="0">
                <a:latin typeface="Franklin Gothic Book" panose="020B0503020102020204" pitchFamily="34" charset="0"/>
              </a:rPr>
              <a:t> </a:t>
            </a:r>
            <a:r>
              <a:rPr lang="tr-TR" sz="1600" dirty="0" err="1">
                <a:latin typeface="Franklin Gothic Book" panose="020B0503020102020204" pitchFamily="34" charset="0"/>
              </a:rPr>
              <a:t>disease</a:t>
            </a:r>
            <a:endParaRPr lang="tr-TR" sz="1600" dirty="0">
              <a:latin typeface="Franklin Gothic Book" panose="020B0503020102020204" pitchFamily="34" charset="0"/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77A01E36-2059-4EA3-A011-5CE810D96FF0}"/>
              </a:ext>
            </a:extLst>
          </p:cNvPr>
          <p:cNvSpPr txBox="1"/>
          <p:nvPr/>
        </p:nvSpPr>
        <p:spPr>
          <a:xfrm>
            <a:off x="1008496" y="5899123"/>
            <a:ext cx="1502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>
                <a:latin typeface="Franklin Gothic Book" panose="020B0503020102020204" pitchFamily="34" charset="0"/>
              </a:rPr>
              <a:t>a) </a:t>
            </a:r>
            <a:r>
              <a:rPr lang="tr-TR" sz="1600" dirty="0" err="1">
                <a:latin typeface="Franklin Gothic Book" panose="020B0503020102020204" pitchFamily="34" charset="0"/>
              </a:rPr>
              <a:t>Healthy</a:t>
            </a:r>
            <a:endParaRPr lang="tr-TR" sz="1600" dirty="0">
              <a:latin typeface="Franklin Gothic Book" panose="020B0503020102020204" pitchFamily="34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0DB8D767-D882-4B5C-A399-47C72E532777}"/>
              </a:ext>
            </a:extLst>
          </p:cNvPr>
          <p:cNvSpPr txBox="1"/>
          <p:nvPr/>
        </p:nvSpPr>
        <p:spPr>
          <a:xfrm>
            <a:off x="2371531" y="5899123"/>
            <a:ext cx="1594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>
                <a:latin typeface="Franklin Gothic Book" panose="020B0503020102020204" pitchFamily="34" charset="0"/>
              </a:rPr>
              <a:t>b) </a:t>
            </a:r>
            <a:r>
              <a:rPr lang="tr-TR" sz="1600" dirty="0" err="1">
                <a:latin typeface="Franklin Gothic Book" panose="020B0503020102020204" pitchFamily="34" charset="0"/>
              </a:rPr>
              <a:t>Late</a:t>
            </a:r>
            <a:r>
              <a:rPr lang="tr-TR" sz="1600" dirty="0">
                <a:latin typeface="Franklin Gothic Book" panose="020B0503020102020204" pitchFamily="34" charset="0"/>
              </a:rPr>
              <a:t> </a:t>
            </a:r>
            <a:r>
              <a:rPr lang="tr-TR" sz="1600" dirty="0" err="1">
                <a:latin typeface="Franklin Gothic Book" panose="020B0503020102020204" pitchFamily="34" charset="0"/>
              </a:rPr>
              <a:t>Blight</a:t>
            </a:r>
            <a:endParaRPr lang="tr-TR" sz="1600" dirty="0">
              <a:latin typeface="Franklin Gothic Book" panose="020B0503020102020204" pitchFamily="34" charset="0"/>
            </a:endParaRP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940BB5CC-0DC5-4083-ADA6-A9BD0DB810B3}"/>
              </a:ext>
            </a:extLst>
          </p:cNvPr>
          <p:cNvSpPr txBox="1"/>
          <p:nvPr/>
        </p:nvSpPr>
        <p:spPr>
          <a:xfrm>
            <a:off x="3781274" y="5907742"/>
            <a:ext cx="1253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>
                <a:latin typeface="Franklin Gothic Book" panose="020B0503020102020204" pitchFamily="34" charset="0"/>
              </a:rPr>
              <a:t>c) </a:t>
            </a:r>
            <a:r>
              <a:rPr lang="tr-TR" sz="1600" dirty="0" err="1">
                <a:latin typeface="Franklin Gothic Book" panose="020B0503020102020204" pitchFamily="34" charset="0"/>
              </a:rPr>
              <a:t>Leaf</a:t>
            </a:r>
            <a:r>
              <a:rPr lang="tr-TR" sz="1600" dirty="0">
                <a:latin typeface="Franklin Gothic Book" panose="020B0503020102020204" pitchFamily="34" charset="0"/>
              </a:rPr>
              <a:t> </a:t>
            </a:r>
            <a:r>
              <a:rPr lang="tr-TR" sz="1600" dirty="0" err="1">
                <a:latin typeface="Franklin Gothic Book" panose="020B0503020102020204" pitchFamily="34" charset="0"/>
              </a:rPr>
              <a:t>Mold</a:t>
            </a:r>
            <a:endParaRPr lang="tr-TR" sz="1600" dirty="0">
              <a:latin typeface="Franklin Gothic Book" panose="020B0503020102020204" pitchFamily="34" charset="0"/>
            </a:endParaRP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1193EF41-20C4-4695-A268-77A053145A1C}"/>
              </a:ext>
            </a:extLst>
          </p:cNvPr>
          <p:cNvSpPr txBox="1"/>
          <p:nvPr/>
        </p:nvSpPr>
        <p:spPr>
          <a:xfrm>
            <a:off x="4734879" y="5885924"/>
            <a:ext cx="2326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>
                <a:latin typeface="Franklin Gothic Book" panose="020B0503020102020204" pitchFamily="34" charset="0"/>
              </a:rPr>
              <a:t>d) </a:t>
            </a:r>
            <a:r>
              <a:rPr lang="tr-TR" sz="1600" dirty="0" err="1">
                <a:latin typeface="Franklin Gothic Book" panose="020B0503020102020204" pitchFamily="34" charset="0"/>
              </a:rPr>
              <a:t>Two-spotted</a:t>
            </a:r>
            <a:r>
              <a:rPr lang="tr-TR" sz="1600" dirty="0">
                <a:latin typeface="Franklin Gothic Book" panose="020B0503020102020204" pitchFamily="34" charset="0"/>
              </a:rPr>
              <a:t> </a:t>
            </a:r>
          </a:p>
          <a:p>
            <a:pPr algn="ctr"/>
            <a:r>
              <a:rPr lang="tr-TR" sz="1600" dirty="0" err="1">
                <a:latin typeface="Franklin Gothic Book" panose="020B0503020102020204" pitchFamily="34" charset="0"/>
              </a:rPr>
              <a:t>spider</a:t>
            </a:r>
            <a:r>
              <a:rPr lang="tr-TR" sz="1600" dirty="0">
                <a:latin typeface="Franklin Gothic Book" panose="020B0503020102020204" pitchFamily="34" charset="0"/>
              </a:rPr>
              <a:t> mine </a:t>
            </a:r>
            <a:r>
              <a:rPr lang="tr-TR" sz="1600" dirty="0" err="1">
                <a:latin typeface="Franklin Gothic Book" panose="020B0503020102020204" pitchFamily="34" charset="0"/>
              </a:rPr>
              <a:t>attack</a:t>
            </a:r>
            <a:r>
              <a:rPr lang="tr-TR" sz="1600" dirty="0">
                <a:latin typeface="Franklin Gothic Book" panose="020B0503020102020204" pitchFamily="34" charset="0"/>
              </a:rPr>
              <a:t> </a:t>
            </a:r>
          </a:p>
          <a:p>
            <a:pPr algn="ctr"/>
            <a:endParaRPr lang="tr-TR" sz="1600" dirty="0">
              <a:latin typeface="Franklin Gothic Book" panose="020B0503020102020204" pitchFamily="34" charset="0"/>
            </a:endParaRP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18E26CAB-890F-4186-A277-FA8401B5A5BE}"/>
              </a:ext>
            </a:extLst>
          </p:cNvPr>
          <p:cNvSpPr txBox="1"/>
          <p:nvPr/>
        </p:nvSpPr>
        <p:spPr>
          <a:xfrm>
            <a:off x="6799522" y="5899123"/>
            <a:ext cx="1722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>
                <a:latin typeface="Franklin Gothic Book" panose="020B0503020102020204" pitchFamily="34" charset="0"/>
              </a:rPr>
              <a:t>e) </a:t>
            </a:r>
            <a:r>
              <a:rPr lang="tr-TR" sz="1600" dirty="0" err="1">
                <a:latin typeface="Franklin Gothic Book" panose="020B0503020102020204" pitchFamily="34" charset="0"/>
              </a:rPr>
              <a:t>Target</a:t>
            </a:r>
            <a:r>
              <a:rPr lang="tr-TR" sz="1600" dirty="0">
                <a:latin typeface="Franklin Gothic Book" panose="020B0503020102020204" pitchFamily="34" charset="0"/>
              </a:rPr>
              <a:t> spot </a:t>
            </a:r>
          </a:p>
          <a:p>
            <a:endParaRPr lang="tr-TR" sz="1600" dirty="0">
              <a:latin typeface="Franklin Gothic Book" panose="020B0503020102020204" pitchFamily="34" charset="0"/>
            </a:endParaRP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C7825920-C7FE-469F-A08D-A0EDB6A9D561}"/>
              </a:ext>
            </a:extLst>
          </p:cNvPr>
          <p:cNvSpPr txBox="1"/>
          <p:nvPr/>
        </p:nvSpPr>
        <p:spPr>
          <a:xfrm>
            <a:off x="8146264" y="5903092"/>
            <a:ext cx="17190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>
                <a:latin typeface="Franklin Gothic Book" panose="020B0503020102020204" pitchFamily="34" charset="0"/>
              </a:rPr>
              <a:t>f) </a:t>
            </a:r>
            <a:r>
              <a:rPr lang="tr-TR" sz="1600" dirty="0" err="1">
                <a:latin typeface="Franklin Gothic Book" panose="020B0503020102020204" pitchFamily="34" charset="0"/>
              </a:rPr>
              <a:t>Tomato</a:t>
            </a:r>
            <a:r>
              <a:rPr lang="tr-TR" sz="1600" dirty="0">
                <a:latin typeface="Franklin Gothic Book" panose="020B0503020102020204" pitchFamily="34" charset="0"/>
              </a:rPr>
              <a:t> </a:t>
            </a:r>
            <a:r>
              <a:rPr lang="tr-TR" sz="1600" dirty="0" err="1">
                <a:latin typeface="Franklin Gothic Book" panose="020B0503020102020204" pitchFamily="34" charset="0"/>
              </a:rPr>
              <a:t>mosaic</a:t>
            </a:r>
            <a:r>
              <a:rPr lang="tr-TR" sz="1600" dirty="0">
                <a:latin typeface="Franklin Gothic Book" panose="020B0503020102020204" pitchFamily="34" charset="0"/>
              </a:rPr>
              <a:t> virüs Disease </a:t>
            </a:r>
          </a:p>
          <a:p>
            <a:pPr algn="ctr"/>
            <a:endParaRPr lang="tr-TR" sz="16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557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29890" y="462455"/>
            <a:ext cx="6959883" cy="677416"/>
          </a:xfrm>
        </p:spPr>
        <p:txBody>
          <a:bodyPr/>
          <a:lstStyle/>
          <a:p>
            <a:r>
              <a:rPr lang="tr-TR" sz="4000" dirty="0">
                <a:latin typeface="Franklin Gothic Book" panose="020B0503020102020204" pitchFamily="34" charset="0"/>
              </a:rPr>
              <a:t>What Did We Do?</a:t>
            </a:r>
            <a:endParaRPr lang="en-US" sz="4000" dirty="0">
              <a:latin typeface="Franklin Gothic Book" panose="020B05030201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55908" y="93134"/>
            <a:ext cx="2110214" cy="2093475"/>
            <a:chOff x="1820334" y="1761067"/>
            <a:chExt cx="3335866" cy="33358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0334" y="1761067"/>
              <a:ext cx="3335866" cy="3335866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2021994" y="1962727"/>
              <a:ext cx="2932546" cy="293254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 flipH="1" flipV="1">
              <a:off x="3353776" y="3294509"/>
              <a:ext cx="268982" cy="2689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189625" y="3130358"/>
              <a:ext cx="597284" cy="59728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</a:endParaRPr>
            </a:p>
          </p:txBody>
        </p:sp>
      </p:grpSp>
      <p:cxnSp>
        <p:nvCxnSpPr>
          <p:cNvPr id="9" name="Straight Connector 8"/>
          <p:cNvCxnSpPr>
            <a:cxnSpLocks/>
          </p:cNvCxnSpPr>
          <p:nvPr/>
        </p:nvCxnSpPr>
        <p:spPr>
          <a:xfrm>
            <a:off x="1211015" y="1139871"/>
            <a:ext cx="8707607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0137">
            <a:off x="1093370" y="477991"/>
            <a:ext cx="771842" cy="672754"/>
          </a:xfrm>
          <a:prstGeom prst="rect">
            <a:avLst/>
          </a:prstGeom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1B53A356-F650-4621-B3D6-4427618E6438}"/>
              </a:ext>
            </a:extLst>
          </p:cNvPr>
          <p:cNvSpPr txBox="1"/>
          <p:nvPr/>
        </p:nvSpPr>
        <p:spPr>
          <a:xfrm>
            <a:off x="2266122" y="1355193"/>
            <a:ext cx="80506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After the basic stages of the project </a:t>
            </a:r>
            <a:r>
              <a:rPr lang="tr-TR" dirty="0" err="1">
                <a:latin typeface="Franklin Gothic Book" panose="020B0503020102020204" pitchFamily="34" charset="0"/>
              </a:rPr>
              <a:t>divided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en-US" dirty="0">
                <a:latin typeface="Franklin Gothic Book" panose="020B0503020102020204" pitchFamily="34" charset="0"/>
              </a:rPr>
              <a:t>into time intervals, system analysis and design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was</a:t>
            </a:r>
            <a:r>
              <a:rPr lang="en-US" dirty="0">
                <a:latin typeface="Franklin Gothic Book" panose="020B0503020102020204" pitchFamily="34" charset="0"/>
              </a:rPr>
              <a:t> done</a:t>
            </a:r>
            <a:r>
              <a:rPr lang="tr-TR" dirty="0">
                <a:latin typeface="Franklin Gothic Book" panose="020B0503020102020204" pitchFamily="34" charset="0"/>
              </a:rPr>
              <a:t>. </a:t>
            </a:r>
            <a:r>
              <a:rPr lang="tr-TR" dirty="0" err="1">
                <a:latin typeface="Franklin Gothic Book" panose="020B0503020102020204" pitchFamily="34" charset="0"/>
              </a:rPr>
              <a:t>Then</a:t>
            </a:r>
            <a:r>
              <a:rPr lang="tr-TR" dirty="0">
                <a:latin typeface="Franklin Gothic Book" panose="020B0503020102020204" pitchFamily="34" charset="0"/>
              </a:rPr>
              <a:t> w</a:t>
            </a:r>
            <a:r>
              <a:rPr lang="en-US" dirty="0">
                <a:latin typeface="Franklin Gothic Book" panose="020B0503020102020204" pitchFamily="34" charset="0"/>
              </a:rPr>
              <a:t>e </a:t>
            </a:r>
            <a:r>
              <a:rPr lang="tr-TR" dirty="0" err="1">
                <a:latin typeface="Franklin Gothic Book" panose="020B0503020102020204" pitchFamily="34" charset="0"/>
              </a:rPr>
              <a:t>divided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en-US" dirty="0">
                <a:latin typeface="Franklin Gothic Book" panose="020B0503020102020204" pitchFamily="34" charset="0"/>
              </a:rPr>
              <a:t>the programming stage into </a:t>
            </a:r>
            <a:r>
              <a:rPr lang="tr-TR" dirty="0">
                <a:latin typeface="Franklin Gothic Book" panose="020B0503020102020204" pitchFamily="34" charset="0"/>
              </a:rPr>
              <a:t>3</a:t>
            </a:r>
            <a:r>
              <a:rPr lang="en-US" dirty="0">
                <a:latin typeface="Franklin Gothic Book" panose="020B0503020102020204" pitchFamily="34" charset="0"/>
              </a:rPr>
              <a:t> parts:</a:t>
            </a:r>
            <a:endParaRPr lang="tr-TR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Franklin Gothic Book" panose="020B0503020102020204" pitchFamily="34" charset="0"/>
              </a:rPr>
              <a:t>I</a:t>
            </a:r>
            <a:r>
              <a:rPr lang="en-US" dirty="0">
                <a:latin typeface="Franklin Gothic Book" panose="020B0503020102020204" pitchFamily="34" charset="0"/>
              </a:rPr>
              <a:t>mage Processing</a:t>
            </a:r>
            <a:r>
              <a:rPr lang="tr-TR" dirty="0">
                <a:latin typeface="Franklin Gothic Book" panose="020B05030201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Franklin Gothic Book" panose="020B0503020102020204" pitchFamily="34" charset="0"/>
              </a:rPr>
              <a:t>L</a:t>
            </a:r>
            <a:r>
              <a:rPr lang="en-US" dirty="0">
                <a:latin typeface="Franklin Gothic Book" panose="020B0503020102020204" pitchFamily="34" charset="0"/>
              </a:rPr>
              <a:t>earning Algorithms</a:t>
            </a:r>
            <a:r>
              <a:rPr lang="tr-TR" dirty="0">
                <a:latin typeface="Franklin Gothic Book" panose="020B05030201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Franklin Gothic Book" panose="020B0503020102020204" pitchFamily="34" charset="0"/>
              </a:rPr>
              <a:t>M</a:t>
            </a:r>
            <a:r>
              <a:rPr lang="en-US" dirty="0" err="1">
                <a:latin typeface="Franklin Gothic Book" panose="020B0503020102020204" pitchFamily="34" charset="0"/>
              </a:rPr>
              <a:t>obile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tr-TR" dirty="0">
                <a:latin typeface="Franklin Gothic Book" panose="020B0503020102020204" pitchFamily="34" charset="0"/>
              </a:rPr>
              <a:t>P</a:t>
            </a:r>
            <a:r>
              <a:rPr lang="en-US" dirty="0" err="1">
                <a:latin typeface="Franklin Gothic Book" panose="020B0503020102020204" pitchFamily="34" charset="0"/>
              </a:rPr>
              <a:t>rogramming</a:t>
            </a:r>
            <a:r>
              <a:rPr lang="tr-TR" dirty="0">
                <a:latin typeface="Franklin Gothic Book" panose="020B0503020102020204" pitchFamily="34" charset="0"/>
              </a:rPr>
              <a:t>.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7887128B-1748-4BC8-BB99-FBDED1C32317}"/>
              </a:ext>
            </a:extLst>
          </p:cNvPr>
          <p:cNvSpPr txBox="1"/>
          <p:nvPr/>
        </p:nvSpPr>
        <p:spPr>
          <a:xfrm>
            <a:off x="2266122" y="3244334"/>
            <a:ext cx="758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Franklin Gothic Book" panose="020B0503020102020204" pitchFamily="34" charset="0"/>
              </a:rPr>
              <a:t>Proposed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methodology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for</a:t>
            </a:r>
            <a:r>
              <a:rPr lang="tr-TR" dirty="0">
                <a:latin typeface="Franklin Gothic Book" panose="020B0503020102020204" pitchFamily="34" charset="0"/>
              </a:rPr>
              <a:t> Image Processing:</a:t>
            </a:r>
          </a:p>
        </p:txBody>
      </p:sp>
      <p:sp>
        <p:nvSpPr>
          <p:cNvPr id="32" name="Ok: Sağ 31">
            <a:extLst>
              <a:ext uri="{FF2B5EF4-FFF2-40B4-BE49-F238E27FC236}">
                <a16:creationId xmlns:a16="http://schemas.microsoft.com/office/drawing/2014/main" id="{1D1C736B-35E5-4090-BEF3-6A17938956C7}"/>
              </a:ext>
            </a:extLst>
          </p:cNvPr>
          <p:cNvSpPr/>
          <p:nvPr/>
        </p:nvSpPr>
        <p:spPr>
          <a:xfrm>
            <a:off x="2898696" y="4871064"/>
            <a:ext cx="684842" cy="241995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latin typeface="Franklin Gothic Book" panose="020B0503020102020204" pitchFamily="34" charset="0"/>
            </a:endParaRPr>
          </a:p>
        </p:txBody>
      </p:sp>
      <p:grpSp>
        <p:nvGrpSpPr>
          <p:cNvPr id="26" name="Group 9">
            <a:extLst>
              <a:ext uri="{FF2B5EF4-FFF2-40B4-BE49-F238E27FC236}">
                <a16:creationId xmlns:a16="http://schemas.microsoft.com/office/drawing/2014/main" id="{8D16B27A-5253-4BEA-B4E0-ABD3D586C7D4}"/>
              </a:ext>
            </a:extLst>
          </p:cNvPr>
          <p:cNvGrpSpPr/>
          <p:nvPr/>
        </p:nvGrpSpPr>
        <p:grpSpPr>
          <a:xfrm>
            <a:off x="3624477" y="3995018"/>
            <a:ext cx="2032964" cy="2032964"/>
            <a:chOff x="664114" y="1809963"/>
            <a:chExt cx="1698539" cy="1698539"/>
          </a:xfrm>
        </p:grpSpPr>
        <p:sp>
          <p:nvSpPr>
            <p:cNvPr id="27" name="Oval 1">
              <a:extLst>
                <a:ext uri="{FF2B5EF4-FFF2-40B4-BE49-F238E27FC236}">
                  <a16:creationId xmlns:a16="http://schemas.microsoft.com/office/drawing/2014/main" id="{C99CD218-DAAA-4CAD-870B-7930610BAEF8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Franklin Gothic Book" panose="020B0503020102020204" pitchFamily="34" charset="0"/>
              </a:endParaRPr>
            </a:p>
          </p:txBody>
        </p:sp>
        <p:sp>
          <p:nvSpPr>
            <p:cNvPr id="30" name="Pie 4">
              <a:extLst>
                <a:ext uri="{FF2B5EF4-FFF2-40B4-BE49-F238E27FC236}">
                  <a16:creationId xmlns:a16="http://schemas.microsoft.com/office/drawing/2014/main" id="{F02D46B9-395B-4568-A6F6-80C121BDA171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31" name="Group 15">
            <a:extLst>
              <a:ext uri="{FF2B5EF4-FFF2-40B4-BE49-F238E27FC236}">
                <a16:creationId xmlns:a16="http://schemas.microsoft.com/office/drawing/2014/main" id="{6483ECBE-15A6-4F51-B1E6-A79AA7A05A49}"/>
              </a:ext>
            </a:extLst>
          </p:cNvPr>
          <p:cNvGrpSpPr/>
          <p:nvPr/>
        </p:nvGrpSpPr>
        <p:grpSpPr>
          <a:xfrm>
            <a:off x="6437581" y="3995018"/>
            <a:ext cx="2032964" cy="2032964"/>
            <a:chOff x="664114" y="1809963"/>
            <a:chExt cx="1698539" cy="1698539"/>
          </a:xfrm>
        </p:grpSpPr>
        <p:sp>
          <p:nvSpPr>
            <p:cNvPr id="36" name="Oval 16">
              <a:extLst>
                <a:ext uri="{FF2B5EF4-FFF2-40B4-BE49-F238E27FC236}">
                  <a16:creationId xmlns:a16="http://schemas.microsoft.com/office/drawing/2014/main" id="{6B21C6E3-F8F9-4A8B-A2F0-395959BDDE5F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Franklin Gothic Book" panose="020B0503020102020204" pitchFamily="34" charset="0"/>
              </a:endParaRPr>
            </a:p>
          </p:txBody>
        </p:sp>
        <p:sp>
          <p:nvSpPr>
            <p:cNvPr id="37" name="Pie 17">
              <a:extLst>
                <a:ext uri="{FF2B5EF4-FFF2-40B4-BE49-F238E27FC236}">
                  <a16:creationId xmlns:a16="http://schemas.microsoft.com/office/drawing/2014/main" id="{E96F0ED3-D2C7-4A60-9F9A-7CE6A62C94F6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accent6">
                <a:lumMod val="50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38" name="Group 18">
            <a:extLst>
              <a:ext uri="{FF2B5EF4-FFF2-40B4-BE49-F238E27FC236}">
                <a16:creationId xmlns:a16="http://schemas.microsoft.com/office/drawing/2014/main" id="{F09ABC53-EBDA-4D5F-AA0F-3F0EDCD395EF}"/>
              </a:ext>
            </a:extLst>
          </p:cNvPr>
          <p:cNvGrpSpPr/>
          <p:nvPr/>
        </p:nvGrpSpPr>
        <p:grpSpPr>
          <a:xfrm>
            <a:off x="9250685" y="3995018"/>
            <a:ext cx="2032964" cy="2032964"/>
            <a:chOff x="664114" y="1809963"/>
            <a:chExt cx="1698539" cy="1698539"/>
          </a:xfrm>
        </p:grpSpPr>
        <p:sp>
          <p:nvSpPr>
            <p:cNvPr id="39" name="Oval 19">
              <a:extLst>
                <a:ext uri="{FF2B5EF4-FFF2-40B4-BE49-F238E27FC236}">
                  <a16:creationId xmlns:a16="http://schemas.microsoft.com/office/drawing/2014/main" id="{338F4834-0C54-4649-86A4-DDA02BAC1349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0" name="Pie 20">
              <a:extLst>
                <a:ext uri="{FF2B5EF4-FFF2-40B4-BE49-F238E27FC236}">
                  <a16:creationId xmlns:a16="http://schemas.microsoft.com/office/drawing/2014/main" id="{F8F88F77-3138-4B27-9D7D-77C2FC0BE167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54487C9A-6B4A-4888-B48D-F4830F2F7E7E}"/>
              </a:ext>
            </a:extLst>
          </p:cNvPr>
          <p:cNvGrpSpPr/>
          <p:nvPr/>
        </p:nvGrpSpPr>
        <p:grpSpPr>
          <a:xfrm>
            <a:off x="811373" y="3995018"/>
            <a:ext cx="2032964" cy="2032964"/>
            <a:chOff x="664114" y="1809963"/>
            <a:chExt cx="1698539" cy="1698539"/>
          </a:xfrm>
        </p:grpSpPr>
        <p:sp>
          <p:nvSpPr>
            <p:cNvPr id="42" name="Oval 22">
              <a:extLst>
                <a:ext uri="{FF2B5EF4-FFF2-40B4-BE49-F238E27FC236}">
                  <a16:creationId xmlns:a16="http://schemas.microsoft.com/office/drawing/2014/main" id="{321914C9-D020-42CC-8B54-F3A2C8A5882D}"/>
                </a:ext>
              </a:extLst>
            </p:cNvPr>
            <p:cNvSpPr/>
            <p:nvPr/>
          </p:nvSpPr>
          <p:spPr>
            <a:xfrm>
              <a:off x="664114" y="1809963"/>
              <a:ext cx="1698539" cy="1698539"/>
            </a:xfrm>
            <a:prstGeom prst="ellipse">
              <a:avLst/>
            </a:prstGeom>
            <a:noFill/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Franklin Gothic Book" panose="020B0503020102020204" pitchFamily="34" charset="0"/>
              </a:endParaRPr>
            </a:p>
          </p:txBody>
        </p:sp>
        <p:sp>
          <p:nvSpPr>
            <p:cNvPr id="43" name="Pie 23">
              <a:extLst>
                <a:ext uri="{FF2B5EF4-FFF2-40B4-BE49-F238E27FC236}">
                  <a16:creationId xmlns:a16="http://schemas.microsoft.com/office/drawing/2014/main" id="{59E1B5C7-7BA3-40D9-803E-D55B00CB7EFE}"/>
                </a:ext>
              </a:extLst>
            </p:cNvPr>
            <p:cNvSpPr/>
            <p:nvPr/>
          </p:nvSpPr>
          <p:spPr>
            <a:xfrm>
              <a:off x="738413" y="1884262"/>
              <a:ext cx="1549940" cy="154994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accent6">
                <a:lumMod val="50000"/>
                <a:alpha val="7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</p:grpSp>
      <p:sp>
        <p:nvSpPr>
          <p:cNvPr id="44" name="TextBox 14">
            <a:extLst>
              <a:ext uri="{FF2B5EF4-FFF2-40B4-BE49-F238E27FC236}">
                <a16:creationId xmlns:a16="http://schemas.microsoft.com/office/drawing/2014/main" id="{8305D87D-9961-41A7-9F09-1387BB20D2CC}"/>
              </a:ext>
            </a:extLst>
          </p:cNvPr>
          <p:cNvSpPr txBox="1"/>
          <p:nvPr/>
        </p:nvSpPr>
        <p:spPr>
          <a:xfrm>
            <a:off x="3993081" y="5124280"/>
            <a:ext cx="1295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>
                <a:latin typeface="Franklin Gothic Book" panose="020B0503020102020204" pitchFamily="34" charset="0"/>
              </a:rPr>
              <a:t>Image </a:t>
            </a:r>
            <a:r>
              <a:rPr lang="tr-TR" sz="1600" dirty="0" err="1">
                <a:latin typeface="Franklin Gothic Book" panose="020B0503020102020204" pitchFamily="34" charset="0"/>
              </a:rPr>
              <a:t>Pre-processing</a:t>
            </a:r>
            <a:endParaRPr lang="tr-TR" sz="1600" dirty="0">
              <a:latin typeface="Franklin Gothic Book" panose="020B0503020102020204" pitchFamily="34" charset="0"/>
            </a:endParaRPr>
          </a:p>
        </p:txBody>
      </p:sp>
      <p:sp>
        <p:nvSpPr>
          <p:cNvPr id="45" name="TextBox 15">
            <a:extLst>
              <a:ext uri="{FF2B5EF4-FFF2-40B4-BE49-F238E27FC236}">
                <a16:creationId xmlns:a16="http://schemas.microsoft.com/office/drawing/2014/main" id="{F8562351-F3A1-4BAB-AC3B-DE115E9F7DFB}"/>
              </a:ext>
            </a:extLst>
          </p:cNvPr>
          <p:cNvSpPr txBox="1"/>
          <p:nvPr/>
        </p:nvSpPr>
        <p:spPr>
          <a:xfrm>
            <a:off x="6636916" y="5032471"/>
            <a:ext cx="1667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Image </a:t>
            </a:r>
            <a:r>
              <a:rPr lang="tr-TR" sz="16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Segmentation</a:t>
            </a:r>
            <a:endParaRPr lang="tr-TR" sz="16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A09A6924-EE66-425A-B99A-8AF0D2D88106}"/>
              </a:ext>
            </a:extLst>
          </p:cNvPr>
          <p:cNvSpPr txBox="1"/>
          <p:nvPr/>
        </p:nvSpPr>
        <p:spPr>
          <a:xfrm>
            <a:off x="9643189" y="5044894"/>
            <a:ext cx="1295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>
                <a:latin typeface="Franklin Gothic Book" panose="020B0503020102020204" pitchFamily="34" charset="0"/>
              </a:rPr>
              <a:t>Features</a:t>
            </a:r>
            <a:r>
              <a:rPr lang="tr-TR" sz="1600" dirty="0">
                <a:latin typeface="Franklin Gothic Book" panose="020B0503020102020204" pitchFamily="34" charset="0"/>
              </a:rPr>
              <a:t> </a:t>
            </a:r>
            <a:r>
              <a:rPr lang="tr-TR" sz="1600" dirty="0" err="1">
                <a:latin typeface="Franklin Gothic Book" panose="020B0503020102020204" pitchFamily="34" charset="0"/>
              </a:rPr>
              <a:t>Extraction</a:t>
            </a:r>
            <a:r>
              <a:rPr lang="tr-TR" sz="1600" dirty="0">
                <a:latin typeface="Franklin Gothic Book" panose="020B0503020102020204" pitchFamily="34" charset="0"/>
              </a:rPr>
              <a:t> in Image</a:t>
            </a: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F93C69AF-8759-4F37-AE28-B488F4498F99}"/>
              </a:ext>
            </a:extLst>
          </p:cNvPr>
          <p:cNvSpPr txBox="1"/>
          <p:nvPr/>
        </p:nvSpPr>
        <p:spPr>
          <a:xfrm>
            <a:off x="1145290" y="5044894"/>
            <a:ext cx="1295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Image Acquisition</a:t>
            </a:r>
          </a:p>
        </p:txBody>
      </p:sp>
      <p:sp>
        <p:nvSpPr>
          <p:cNvPr id="56" name="Rectangle 16">
            <a:extLst>
              <a:ext uri="{FF2B5EF4-FFF2-40B4-BE49-F238E27FC236}">
                <a16:creationId xmlns:a16="http://schemas.microsoft.com/office/drawing/2014/main" id="{A828B1AE-3AAF-44CD-BE3C-D94673EF96C7}"/>
              </a:ext>
            </a:extLst>
          </p:cNvPr>
          <p:cNvSpPr/>
          <p:nvPr/>
        </p:nvSpPr>
        <p:spPr>
          <a:xfrm rot="2700000">
            <a:off x="4473536" y="4239785"/>
            <a:ext cx="355222" cy="63684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Franklin Gothic Book" panose="020B0503020102020204" pitchFamily="34" charset="0"/>
            </a:endParaRPr>
          </a:p>
        </p:txBody>
      </p:sp>
      <p:sp>
        <p:nvSpPr>
          <p:cNvPr id="57" name="Rectangle 9">
            <a:extLst>
              <a:ext uri="{FF2B5EF4-FFF2-40B4-BE49-F238E27FC236}">
                <a16:creationId xmlns:a16="http://schemas.microsoft.com/office/drawing/2014/main" id="{26D6CCF6-0F76-4ADA-BD95-2B19A2889C99}"/>
              </a:ext>
            </a:extLst>
          </p:cNvPr>
          <p:cNvSpPr/>
          <p:nvPr/>
        </p:nvSpPr>
        <p:spPr>
          <a:xfrm>
            <a:off x="1594443" y="4339938"/>
            <a:ext cx="467464" cy="43758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Franklin Gothic Book" panose="020B0503020102020204" pitchFamily="34" charset="0"/>
            </a:endParaRPr>
          </a:p>
        </p:txBody>
      </p:sp>
      <p:sp>
        <p:nvSpPr>
          <p:cNvPr id="58" name="Donut 24">
            <a:extLst>
              <a:ext uri="{FF2B5EF4-FFF2-40B4-BE49-F238E27FC236}">
                <a16:creationId xmlns:a16="http://schemas.microsoft.com/office/drawing/2014/main" id="{B883E364-DB12-41D0-9C8A-B6A36FEEDC5D}"/>
              </a:ext>
            </a:extLst>
          </p:cNvPr>
          <p:cNvSpPr/>
          <p:nvPr/>
        </p:nvSpPr>
        <p:spPr>
          <a:xfrm>
            <a:off x="10045007" y="4310147"/>
            <a:ext cx="492118" cy="496123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9" name="Teardrop 1">
            <a:extLst>
              <a:ext uri="{FF2B5EF4-FFF2-40B4-BE49-F238E27FC236}">
                <a16:creationId xmlns:a16="http://schemas.microsoft.com/office/drawing/2014/main" id="{608AC6AD-6BFA-4A46-82E2-57DF815BC34A}"/>
              </a:ext>
            </a:extLst>
          </p:cNvPr>
          <p:cNvSpPr/>
          <p:nvPr/>
        </p:nvSpPr>
        <p:spPr>
          <a:xfrm rot="18805991">
            <a:off x="7186960" y="4293385"/>
            <a:ext cx="535232" cy="529647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0" name="Ok: Sağ 49">
            <a:extLst>
              <a:ext uri="{FF2B5EF4-FFF2-40B4-BE49-F238E27FC236}">
                <a16:creationId xmlns:a16="http://schemas.microsoft.com/office/drawing/2014/main" id="{D5AC6EBE-A212-40C1-AEC8-5FC4CEE5A29C}"/>
              </a:ext>
            </a:extLst>
          </p:cNvPr>
          <p:cNvSpPr/>
          <p:nvPr/>
        </p:nvSpPr>
        <p:spPr>
          <a:xfrm>
            <a:off x="5701136" y="4890501"/>
            <a:ext cx="684842" cy="241995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latin typeface="Franklin Gothic Book" panose="020B0503020102020204" pitchFamily="34" charset="0"/>
            </a:endParaRPr>
          </a:p>
        </p:txBody>
      </p:sp>
      <p:sp>
        <p:nvSpPr>
          <p:cNvPr id="51" name="Ok: Sağ 50">
            <a:extLst>
              <a:ext uri="{FF2B5EF4-FFF2-40B4-BE49-F238E27FC236}">
                <a16:creationId xmlns:a16="http://schemas.microsoft.com/office/drawing/2014/main" id="{B5D8CDAA-7327-4FFA-99B4-CCD7A69CAC56}"/>
              </a:ext>
            </a:extLst>
          </p:cNvPr>
          <p:cNvSpPr/>
          <p:nvPr/>
        </p:nvSpPr>
        <p:spPr>
          <a:xfrm>
            <a:off x="8521379" y="4890501"/>
            <a:ext cx="684842" cy="241995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288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A64E4AF-7932-4996-8C5F-66320E55D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652" y="3429000"/>
            <a:ext cx="2016562" cy="1994577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A64474F4-170C-4FA6-9EDC-1CD43C4C6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852" y="3402797"/>
            <a:ext cx="2124240" cy="2016560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A3FFACB-10FB-45F8-893F-514F6EE164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29890" y="462455"/>
            <a:ext cx="6959883" cy="677416"/>
          </a:xfrm>
        </p:spPr>
        <p:txBody>
          <a:bodyPr/>
          <a:lstStyle/>
          <a:p>
            <a:r>
              <a:rPr lang="tr-TR" sz="4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What </a:t>
            </a:r>
            <a:r>
              <a:rPr lang="tr-TR" sz="4000" dirty="0">
                <a:latin typeface="Franklin Gothic Book" panose="020B0503020102020204" pitchFamily="34" charset="0"/>
              </a:rPr>
              <a:t>Did</a:t>
            </a:r>
            <a:r>
              <a:rPr lang="tr-TR" sz="4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We </a:t>
            </a:r>
            <a:r>
              <a:rPr lang="tr-TR" sz="4000" dirty="0">
                <a:latin typeface="Franklin Gothic Book" panose="020B0503020102020204" pitchFamily="34" charset="0"/>
              </a:rPr>
              <a:t>D</a:t>
            </a:r>
            <a:r>
              <a:rPr lang="tr-TR" sz="4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o?</a:t>
            </a:r>
            <a:endParaRPr lang="en-US" sz="40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5" name="Group 10">
            <a:extLst>
              <a:ext uri="{FF2B5EF4-FFF2-40B4-BE49-F238E27FC236}">
                <a16:creationId xmlns:a16="http://schemas.microsoft.com/office/drawing/2014/main" id="{C0DA07A4-E394-4647-AF60-343071C78F55}"/>
              </a:ext>
            </a:extLst>
          </p:cNvPr>
          <p:cNvGrpSpPr/>
          <p:nvPr/>
        </p:nvGrpSpPr>
        <p:grpSpPr>
          <a:xfrm>
            <a:off x="155908" y="93134"/>
            <a:ext cx="2110214" cy="2093475"/>
            <a:chOff x="1820334" y="1761067"/>
            <a:chExt cx="3335866" cy="3335866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A10CB1D7-8C17-4BE2-84AF-FBA7E93B7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0334" y="1761067"/>
              <a:ext cx="3335866" cy="3335866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AEF45D1-F7B5-4E26-8F82-9E92EA5EDCA6}"/>
                </a:ext>
              </a:extLst>
            </p:cNvPr>
            <p:cNvSpPr/>
            <p:nvPr/>
          </p:nvSpPr>
          <p:spPr>
            <a:xfrm>
              <a:off x="2021994" y="1962727"/>
              <a:ext cx="2932546" cy="293254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E67FE5-938D-499C-A35F-8792CA080F9E}"/>
                </a:ext>
              </a:extLst>
            </p:cNvPr>
            <p:cNvSpPr/>
            <p:nvPr/>
          </p:nvSpPr>
          <p:spPr>
            <a:xfrm flipH="1" flipV="1">
              <a:off x="3353776" y="3294509"/>
              <a:ext cx="268982" cy="2689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44E1D82-AA0C-4AF7-86AB-0A1158E31BBD}"/>
                </a:ext>
              </a:extLst>
            </p:cNvPr>
            <p:cNvSpPr/>
            <p:nvPr/>
          </p:nvSpPr>
          <p:spPr>
            <a:xfrm>
              <a:off x="3189625" y="3130358"/>
              <a:ext cx="597284" cy="59728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B336FE53-CCA2-4DFC-B1F6-BE54053B1262}"/>
              </a:ext>
            </a:extLst>
          </p:cNvPr>
          <p:cNvCxnSpPr>
            <a:cxnSpLocks/>
          </p:cNvCxnSpPr>
          <p:nvPr/>
        </p:nvCxnSpPr>
        <p:spPr>
          <a:xfrm>
            <a:off x="1211015" y="1139871"/>
            <a:ext cx="8707607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1">
            <a:extLst>
              <a:ext uri="{FF2B5EF4-FFF2-40B4-BE49-F238E27FC236}">
                <a16:creationId xmlns:a16="http://schemas.microsoft.com/office/drawing/2014/main" id="{8C7E8D19-13A7-4E2A-8D18-57274A484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0137">
            <a:off x="1093370" y="477991"/>
            <a:ext cx="771842" cy="672754"/>
          </a:xfrm>
          <a:prstGeom prst="rect">
            <a:avLst/>
          </a:prstGeom>
        </p:spPr>
      </p:pic>
      <p:sp>
        <p:nvSpPr>
          <p:cNvPr id="26" name="Metin kutusu 25">
            <a:extLst>
              <a:ext uri="{FF2B5EF4-FFF2-40B4-BE49-F238E27FC236}">
                <a16:creationId xmlns:a16="http://schemas.microsoft.com/office/drawing/2014/main" id="{97E660D4-0FC1-4919-9A76-70130503A039}"/>
              </a:ext>
            </a:extLst>
          </p:cNvPr>
          <p:cNvSpPr txBox="1"/>
          <p:nvPr/>
        </p:nvSpPr>
        <p:spPr>
          <a:xfrm>
            <a:off x="2138555" y="5985962"/>
            <a:ext cx="885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New images after image processing were put into the model for data training.</a:t>
            </a:r>
            <a:endParaRPr lang="tr-TR" dirty="0">
              <a:latin typeface="Franklin Gothic Book" panose="020B0503020102020204" pitchFamily="34" charset="0"/>
            </a:endParaRPr>
          </a:p>
        </p:txBody>
      </p:sp>
      <p:pic>
        <p:nvPicPr>
          <p:cNvPr id="32" name="Resim 31" descr="ağaç, çiçek içeren bir resim&#10;&#10;Açıklama otomatik olarak oluşturuldu">
            <a:extLst>
              <a:ext uri="{FF2B5EF4-FFF2-40B4-BE49-F238E27FC236}">
                <a16:creationId xmlns:a16="http://schemas.microsoft.com/office/drawing/2014/main" id="{1747BF7A-CE9B-4034-A6A8-EB2EDBDA5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92" y="3405714"/>
            <a:ext cx="2016562" cy="2016562"/>
          </a:xfrm>
          <a:prstGeom prst="rect">
            <a:avLst/>
          </a:prstGeom>
        </p:spPr>
      </p:pic>
      <p:sp>
        <p:nvSpPr>
          <p:cNvPr id="33" name="Metin kutusu 32">
            <a:extLst>
              <a:ext uri="{FF2B5EF4-FFF2-40B4-BE49-F238E27FC236}">
                <a16:creationId xmlns:a16="http://schemas.microsoft.com/office/drawing/2014/main" id="{31F7785D-C40C-40AC-AFA4-A045BAD86200}"/>
              </a:ext>
            </a:extLst>
          </p:cNvPr>
          <p:cNvSpPr txBox="1"/>
          <p:nvPr/>
        </p:nvSpPr>
        <p:spPr>
          <a:xfrm>
            <a:off x="2266122" y="1430860"/>
            <a:ext cx="75887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The images in the dataset to be processed were edited with image processing algorithms before they were given to the model training. These adjustments consisted of a number of operations such a</a:t>
            </a:r>
            <a:r>
              <a:rPr lang="tr-TR" dirty="0">
                <a:latin typeface="Franklin Gothic Book" panose="020B0503020102020204" pitchFamily="34" charset="0"/>
              </a:rPr>
              <a:t>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Franklin Gothic Book" panose="020B0503020102020204" pitchFamily="34" charset="0"/>
              </a:rPr>
              <a:t>B</a:t>
            </a:r>
            <a:r>
              <a:rPr lang="en-US" dirty="0" err="1">
                <a:latin typeface="Franklin Gothic Book" panose="020B0503020102020204" pitchFamily="34" charset="0"/>
              </a:rPr>
              <a:t>ackground</a:t>
            </a:r>
            <a:r>
              <a:rPr lang="en-US" dirty="0">
                <a:latin typeface="Franklin Gothic Book" panose="020B0503020102020204" pitchFamily="34" charset="0"/>
              </a:rPr>
              <a:t> removal</a:t>
            </a:r>
            <a:r>
              <a:rPr lang="tr-TR" dirty="0">
                <a:latin typeface="Franklin Gothic Book" panose="020B05030201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Franklin Gothic Book" panose="020B0503020102020204" pitchFamily="34" charset="0"/>
              </a:rPr>
              <a:t>S</a:t>
            </a:r>
            <a:r>
              <a:rPr lang="en-US" dirty="0" err="1">
                <a:latin typeface="Franklin Gothic Book" panose="020B0503020102020204" pitchFamily="34" charset="0"/>
              </a:rPr>
              <a:t>ynchronization</a:t>
            </a:r>
            <a:r>
              <a:rPr lang="en-US" dirty="0">
                <a:latin typeface="Franklin Gothic Book" panose="020B0503020102020204" pitchFamily="34" charset="0"/>
              </a:rPr>
              <a:t> of image size</a:t>
            </a:r>
            <a:r>
              <a:rPr lang="tr-TR" dirty="0">
                <a:latin typeface="Franklin Gothic Book" panose="020B05030201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Franklin Gothic Book" panose="020B0503020102020204" pitchFamily="34" charset="0"/>
              </a:rPr>
              <a:t>M</a:t>
            </a:r>
            <a:r>
              <a:rPr lang="en-US" dirty="0" err="1">
                <a:latin typeface="Franklin Gothic Book" panose="020B0503020102020204" pitchFamily="34" charset="0"/>
              </a:rPr>
              <a:t>aking</a:t>
            </a:r>
            <a:r>
              <a:rPr lang="en-US" dirty="0">
                <a:latin typeface="Franklin Gothic Book" panose="020B0503020102020204" pitchFamily="34" charset="0"/>
              </a:rPr>
              <a:t> colors and details clearer</a:t>
            </a:r>
            <a:r>
              <a:rPr lang="tr-TR" dirty="0">
                <a:latin typeface="Franklin Gothic Book" panose="020B0503020102020204" pitchFamily="34" charset="0"/>
              </a:rPr>
              <a:t>.</a:t>
            </a:r>
          </a:p>
        </p:txBody>
      </p:sp>
      <p:pic>
        <p:nvPicPr>
          <p:cNvPr id="39" name="Resim 38" descr="ağaç, hayvan, su içeren bir resim&#10;&#10;Açıklama otomatik olarak oluşturuldu">
            <a:extLst>
              <a:ext uri="{FF2B5EF4-FFF2-40B4-BE49-F238E27FC236}">
                <a16:creationId xmlns:a16="http://schemas.microsoft.com/office/drawing/2014/main" id="{05E7D52F-0D47-402F-85C1-2E81ADF188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17171" y="3405714"/>
            <a:ext cx="2101681" cy="2016561"/>
          </a:xfrm>
          <a:prstGeom prst="rect">
            <a:avLst/>
          </a:prstGeom>
        </p:spPr>
      </p:pic>
      <p:sp>
        <p:nvSpPr>
          <p:cNvPr id="43" name="Ok: Sağ 42">
            <a:extLst>
              <a:ext uri="{FF2B5EF4-FFF2-40B4-BE49-F238E27FC236}">
                <a16:creationId xmlns:a16="http://schemas.microsoft.com/office/drawing/2014/main" id="{8682C0EA-E9B8-4E7B-B4FC-DA42030431CD}"/>
              </a:ext>
            </a:extLst>
          </p:cNvPr>
          <p:cNvSpPr/>
          <p:nvPr/>
        </p:nvSpPr>
        <p:spPr>
          <a:xfrm>
            <a:off x="3091830" y="4184824"/>
            <a:ext cx="550031" cy="438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latin typeface="Franklin Gothic Book" panose="020B0503020102020204" pitchFamily="34" charset="0"/>
            </a:endParaRPr>
          </a:p>
        </p:txBody>
      </p:sp>
      <p:sp>
        <p:nvSpPr>
          <p:cNvPr id="44" name="Ok: Sağ 43">
            <a:extLst>
              <a:ext uri="{FF2B5EF4-FFF2-40B4-BE49-F238E27FC236}">
                <a16:creationId xmlns:a16="http://schemas.microsoft.com/office/drawing/2014/main" id="{74A852BD-CB0D-4B25-8298-BCE2849BFABD}"/>
              </a:ext>
            </a:extLst>
          </p:cNvPr>
          <p:cNvSpPr/>
          <p:nvPr/>
        </p:nvSpPr>
        <p:spPr>
          <a:xfrm>
            <a:off x="8448614" y="4194528"/>
            <a:ext cx="550031" cy="438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latin typeface="Franklin Gothic Book" panose="020B0503020102020204" pitchFamily="34" charset="0"/>
            </a:endParaRPr>
          </a:p>
        </p:txBody>
      </p:sp>
      <p:sp>
        <p:nvSpPr>
          <p:cNvPr id="45" name="Ok: Sağ 44">
            <a:extLst>
              <a:ext uri="{FF2B5EF4-FFF2-40B4-BE49-F238E27FC236}">
                <a16:creationId xmlns:a16="http://schemas.microsoft.com/office/drawing/2014/main" id="{BCCCB636-8C4D-4FBD-8867-E4A6C1B4650C}"/>
              </a:ext>
            </a:extLst>
          </p:cNvPr>
          <p:cNvSpPr/>
          <p:nvPr/>
        </p:nvSpPr>
        <p:spPr>
          <a:xfrm rot="9106648">
            <a:off x="10107275" y="3527357"/>
            <a:ext cx="550031" cy="141495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latin typeface="Franklin Gothic Book" panose="020B0503020102020204" pitchFamily="34" charset="0"/>
            </a:endParaRPr>
          </a:p>
        </p:txBody>
      </p:sp>
      <p:sp>
        <p:nvSpPr>
          <p:cNvPr id="46" name="Ok: Sağ 45">
            <a:extLst>
              <a:ext uri="{FF2B5EF4-FFF2-40B4-BE49-F238E27FC236}">
                <a16:creationId xmlns:a16="http://schemas.microsoft.com/office/drawing/2014/main" id="{B9D9F0A5-9852-4A1E-B91D-BCDE7355B42D}"/>
              </a:ext>
            </a:extLst>
          </p:cNvPr>
          <p:cNvSpPr/>
          <p:nvPr/>
        </p:nvSpPr>
        <p:spPr>
          <a:xfrm rot="12217718">
            <a:off x="10166791" y="5195381"/>
            <a:ext cx="550031" cy="141495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latin typeface="Franklin Gothic Book" panose="020B050302010202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858E772-2455-4AF7-AB65-C0C793C7DB05}"/>
              </a:ext>
            </a:extLst>
          </p:cNvPr>
          <p:cNvSpPr/>
          <p:nvPr/>
        </p:nvSpPr>
        <p:spPr>
          <a:xfrm>
            <a:off x="9568854" y="3595100"/>
            <a:ext cx="560631" cy="554777"/>
          </a:xfrm>
          <a:prstGeom prst="ellipse">
            <a:avLst/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55AF82C-CD43-4BF2-9756-14136C144BA2}"/>
              </a:ext>
            </a:extLst>
          </p:cNvPr>
          <p:cNvSpPr/>
          <p:nvPr/>
        </p:nvSpPr>
        <p:spPr>
          <a:xfrm>
            <a:off x="9636798" y="4716632"/>
            <a:ext cx="560631" cy="554777"/>
          </a:xfrm>
          <a:prstGeom prst="ellipse">
            <a:avLst/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73D842F8-4F61-4DC2-8AF1-0F586E5AEE5D}"/>
              </a:ext>
            </a:extLst>
          </p:cNvPr>
          <p:cNvSpPr txBox="1"/>
          <p:nvPr/>
        </p:nvSpPr>
        <p:spPr>
          <a:xfrm>
            <a:off x="2441260" y="5459342"/>
            <a:ext cx="1742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err="1">
                <a:latin typeface="Franklin Gothic Book" panose="020B0503020102020204" pitchFamily="34" charset="0"/>
              </a:rPr>
              <a:t>Healty</a:t>
            </a:r>
            <a:r>
              <a:rPr lang="tr-TR" sz="1600" dirty="0">
                <a:latin typeface="Franklin Gothic Book" panose="020B0503020102020204" pitchFamily="34" charset="0"/>
              </a:rPr>
              <a:t> </a:t>
            </a:r>
            <a:r>
              <a:rPr lang="tr-TR" sz="1600" dirty="0" err="1">
                <a:latin typeface="Franklin Gothic Book" panose="020B0503020102020204" pitchFamily="34" charset="0"/>
              </a:rPr>
              <a:t>Leaf</a:t>
            </a:r>
            <a:r>
              <a:rPr lang="tr-TR" sz="1600" dirty="0">
                <a:latin typeface="Franklin Gothic Book" panose="020B0503020102020204" pitchFamily="34" charset="0"/>
              </a:rPr>
              <a:t> Image</a:t>
            </a:r>
            <a:endParaRPr lang="en-US" sz="1600" dirty="0">
              <a:latin typeface="Franklin Gothic Book" panose="020B0503020102020204" pitchFamily="34" charset="0"/>
            </a:endParaRPr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646291B8-2B79-4C9A-BD9D-7333ECD65E98}"/>
              </a:ext>
            </a:extLst>
          </p:cNvPr>
          <p:cNvSpPr txBox="1"/>
          <p:nvPr/>
        </p:nvSpPr>
        <p:spPr>
          <a:xfrm>
            <a:off x="7747459" y="5437971"/>
            <a:ext cx="2004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err="1">
                <a:latin typeface="Franklin Gothic Book" panose="020B0503020102020204" pitchFamily="34" charset="0"/>
              </a:rPr>
              <a:t>Diseased</a:t>
            </a:r>
            <a:r>
              <a:rPr lang="tr-TR" sz="1600" dirty="0">
                <a:latin typeface="Franklin Gothic Book" panose="020B0503020102020204" pitchFamily="34" charset="0"/>
              </a:rPr>
              <a:t> </a:t>
            </a:r>
            <a:r>
              <a:rPr lang="tr-TR" sz="1600" dirty="0" err="1">
                <a:latin typeface="Franklin Gothic Book" panose="020B0503020102020204" pitchFamily="34" charset="0"/>
              </a:rPr>
              <a:t>Leaf</a:t>
            </a:r>
            <a:r>
              <a:rPr lang="tr-TR" sz="1600" dirty="0">
                <a:latin typeface="Franklin Gothic Book" panose="020B0503020102020204" pitchFamily="34" charset="0"/>
              </a:rPr>
              <a:t> Image</a:t>
            </a:r>
            <a:endParaRPr lang="en-US" sz="16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975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29890" y="462455"/>
            <a:ext cx="6959883" cy="677416"/>
          </a:xfrm>
        </p:spPr>
        <p:txBody>
          <a:bodyPr/>
          <a:lstStyle/>
          <a:p>
            <a:r>
              <a:rPr lang="tr-TR" sz="4000" dirty="0">
                <a:latin typeface="Franklin Gothic Book" panose="020B0503020102020204" pitchFamily="34" charset="0"/>
              </a:rPr>
              <a:t>What Did We Do?</a:t>
            </a:r>
            <a:endParaRPr lang="en-US" sz="4000" dirty="0">
              <a:latin typeface="Franklin Gothic Book" panose="020B05030201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55908" y="93134"/>
            <a:ext cx="2110214" cy="2093475"/>
            <a:chOff x="1820334" y="1761067"/>
            <a:chExt cx="3335866" cy="33358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0334" y="1761067"/>
              <a:ext cx="3335866" cy="3335866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2021994" y="1962727"/>
              <a:ext cx="2932546" cy="293254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 flipH="1" flipV="1">
              <a:off x="3353776" y="3294509"/>
              <a:ext cx="268982" cy="2689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189625" y="3130358"/>
              <a:ext cx="597284" cy="59728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Book" panose="020B0503020102020204" pitchFamily="34" charset="0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0137">
            <a:off x="1093370" y="477991"/>
            <a:ext cx="771842" cy="672754"/>
          </a:xfrm>
          <a:prstGeom prst="rect">
            <a:avLst/>
          </a:prstGeom>
        </p:spPr>
      </p:pic>
      <p:cxnSp>
        <p:nvCxnSpPr>
          <p:cNvPr id="9" name="Straight Connector 8"/>
          <p:cNvCxnSpPr>
            <a:cxnSpLocks/>
          </p:cNvCxnSpPr>
          <p:nvPr/>
        </p:nvCxnSpPr>
        <p:spPr>
          <a:xfrm>
            <a:off x="1211015" y="1139871"/>
            <a:ext cx="6648218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C9577B28-11F6-4D05-9059-C44A6B2FBF83}"/>
              </a:ext>
            </a:extLst>
          </p:cNvPr>
          <p:cNvSpPr txBox="1"/>
          <p:nvPr/>
        </p:nvSpPr>
        <p:spPr>
          <a:xfrm>
            <a:off x="10653486" y="219689"/>
            <a:ext cx="68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>
              <a:latin typeface="Franklin Gothic Book" panose="020B05030201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7003B307-1B4C-440B-BDDA-F0AF43A13DCA}"/>
              </a:ext>
            </a:extLst>
          </p:cNvPr>
          <p:cNvSpPr txBox="1"/>
          <p:nvPr/>
        </p:nvSpPr>
        <p:spPr>
          <a:xfrm>
            <a:off x="2278161" y="1689459"/>
            <a:ext cx="5702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Franklin Gothic Book" panose="020B0503020102020204" pitchFamily="34" charset="0"/>
              </a:rPr>
              <a:t>We </a:t>
            </a:r>
            <a:r>
              <a:rPr lang="tr-TR" dirty="0" err="1">
                <a:latin typeface="Franklin Gothic Book" panose="020B0503020102020204" pitchFamily="34" charset="0"/>
              </a:rPr>
              <a:t>used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en-US" dirty="0">
                <a:latin typeface="Franklin Gothic Book" panose="020B0503020102020204" pitchFamily="34" charset="0"/>
              </a:rPr>
              <a:t>algorithms including artificial neural networks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en-US" dirty="0">
                <a:latin typeface="Franklin Gothic Book" panose="020B0503020102020204" pitchFamily="34" charset="0"/>
              </a:rPr>
              <a:t>to create the most consistent model. The training of the model consists of the steps in </a:t>
            </a:r>
            <a:r>
              <a:rPr lang="tr-TR" dirty="0" err="1">
                <a:latin typeface="Franklin Gothic Book" panose="020B0503020102020204" pitchFamily="34" charset="0"/>
              </a:rPr>
              <a:t>the</a:t>
            </a:r>
            <a:r>
              <a:rPr lang="tr-TR" dirty="0">
                <a:latin typeface="Franklin Gothic Book" panose="020B0503020102020204" pitchFamily="34" charset="0"/>
              </a:rPr>
              <a:t> f</a:t>
            </a:r>
            <a:r>
              <a:rPr lang="en-US" dirty="0" err="1">
                <a:latin typeface="Franklin Gothic Book" panose="020B0503020102020204" pitchFamily="34" charset="0"/>
              </a:rPr>
              <a:t>igure</a:t>
            </a:r>
            <a:r>
              <a:rPr lang="en-US" dirty="0">
                <a:latin typeface="Franklin Gothic Book" panose="020B0503020102020204" pitchFamily="34" charset="0"/>
              </a:rPr>
              <a:t>.</a:t>
            </a:r>
            <a:endParaRPr lang="tr-TR" dirty="0">
              <a:latin typeface="Franklin Gothic Book" panose="020B0503020102020204" pitchFamily="34" charset="0"/>
            </a:endParaRPr>
          </a:p>
          <a:p>
            <a:endParaRPr lang="tr-TR" dirty="0">
              <a:latin typeface="Franklin Gothic Book" panose="020B0503020102020204" pitchFamily="34" charset="0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81B73D1-F6FB-4D88-9EF7-E0FDE4D77C44}"/>
              </a:ext>
            </a:extLst>
          </p:cNvPr>
          <p:cNvSpPr txBox="1"/>
          <p:nvPr/>
        </p:nvSpPr>
        <p:spPr>
          <a:xfrm>
            <a:off x="835783" y="2077581"/>
            <a:ext cx="72403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>
              <a:latin typeface="Franklin Gothic Book" panose="020B0503020102020204" pitchFamily="34" charset="0"/>
            </a:endParaRPr>
          </a:p>
          <a:p>
            <a:endParaRPr lang="tr-TR" dirty="0">
              <a:latin typeface="Franklin Gothic Book" panose="020B0503020102020204" pitchFamily="34" charset="0"/>
            </a:endParaRPr>
          </a:p>
          <a:p>
            <a:endParaRPr lang="tr-TR" dirty="0">
              <a:latin typeface="Franklin Gothic Book" panose="020B0503020102020204" pitchFamily="34" charset="0"/>
            </a:endParaRPr>
          </a:p>
          <a:p>
            <a:endParaRPr lang="tr-TR" dirty="0">
              <a:latin typeface="Franklin Gothic Book" panose="020B0503020102020204" pitchFamily="34" charset="0"/>
            </a:endParaRPr>
          </a:p>
          <a:p>
            <a:r>
              <a:rPr lang="en-US" dirty="0">
                <a:latin typeface="Franklin Gothic Book" panose="020B0503020102020204" pitchFamily="34" charset="0"/>
              </a:rPr>
              <a:t>Machine learning and image processing sections will be written on Python </a:t>
            </a:r>
            <a:r>
              <a:rPr lang="tr-TR" dirty="0">
                <a:latin typeface="Franklin Gothic Book" panose="020B0503020102020204" pitchFamily="34" charset="0"/>
              </a:rPr>
              <a:t>in </a:t>
            </a:r>
            <a:r>
              <a:rPr lang="en-US" dirty="0">
                <a:latin typeface="Franklin Gothic Book" panose="020B0503020102020204" pitchFamily="34" charset="0"/>
              </a:rPr>
              <a:t>platforms </a:t>
            </a:r>
            <a:r>
              <a:rPr lang="tr-TR" dirty="0" err="1">
                <a:latin typeface="Franklin Gothic Book" panose="020B0503020102020204" pitchFamily="34" charset="0"/>
              </a:rPr>
              <a:t>like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Pycharm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and</a:t>
            </a:r>
            <a:r>
              <a:rPr lang="tr-TR" dirty="0">
                <a:latin typeface="Franklin Gothic Book" panose="020B0503020102020204" pitchFamily="34" charset="0"/>
              </a:rPr>
              <a:t> </a:t>
            </a:r>
            <a:r>
              <a:rPr lang="tr-TR" dirty="0" err="1">
                <a:latin typeface="Franklin Gothic Book" panose="020B0503020102020204" pitchFamily="34" charset="0"/>
              </a:rPr>
              <a:t>Spyder</a:t>
            </a:r>
            <a:r>
              <a:rPr lang="en-US" dirty="0">
                <a:latin typeface="Franklin Gothic Book" panose="020B0503020102020204" pitchFamily="34" charset="0"/>
              </a:rPr>
              <a:t> using libraries such as </a:t>
            </a:r>
            <a:r>
              <a:rPr lang="en-US" dirty="0" err="1">
                <a:latin typeface="Franklin Gothic Book" panose="020B0503020102020204" pitchFamily="34" charset="0"/>
              </a:rPr>
              <a:t>Tensorflow</a:t>
            </a:r>
            <a:r>
              <a:rPr lang="en-US" dirty="0">
                <a:latin typeface="Franklin Gothic Book" panose="020B0503020102020204" pitchFamily="34" charset="0"/>
              </a:rPr>
              <a:t> and Scikit. We tried to create the most consistent and high success model.</a:t>
            </a:r>
            <a:endParaRPr lang="tr-TR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latin typeface="Franklin Gothic Book" panose="020B0503020102020204" pitchFamily="34" charset="0"/>
            </a:endParaRPr>
          </a:p>
          <a:p>
            <a:endParaRPr lang="tr-TR" dirty="0">
              <a:latin typeface="Franklin Gothic Book" panose="020B0503020102020204" pitchFamily="34" charset="0"/>
            </a:endParaRPr>
          </a:p>
        </p:txBody>
      </p:sp>
      <p:pic>
        <p:nvPicPr>
          <p:cNvPr id="1026" name="Picture 2" descr="pycharm ile ilgili görsel sonucu&quot;">
            <a:extLst>
              <a:ext uri="{FF2B5EF4-FFF2-40B4-BE49-F238E27FC236}">
                <a16:creationId xmlns:a16="http://schemas.microsoft.com/office/drawing/2014/main" id="{71B40324-4C67-4BD3-8319-95D348BCC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382" y="5162704"/>
            <a:ext cx="594731" cy="59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pyder python ile ilgili görsel sonucu&quot;">
            <a:extLst>
              <a:ext uri="{FF2B5EF4-FFF2-40B4-BE49-F238E27FC236}">
                <a16:creationId xmlns:a16="http://schemas.microsoft.com/office/drawing/2014/main" id="{B6B89659-3B28-4EED-A0A1-920F1F84C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258" y="5120955"/>
            <a:ext cx="748418" cy="74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ensorflow ile ilgili görsel sonucu&quot;">
            <a:extLst>
              <a:ext uri="{FF2B5EF4-FFF2-40B4-BE49-F238E27FC236}">
                <a16:creationId xmlns:a16="http://schemas.microsoft.com/office/drawing/2014/main" id="{3BAFBE61-C392-46AC-9668-CA5541640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01" y="5044612"/>
            <a:ext cx="936376" cy="78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cikit ile ilgili görsel sonucu&quot;">
            <a:extLst>
              <a:ext uri="{FF2B5EF4-FFF2-40B4-BE49-F238E27FC236}">
                <a16:creationId xmlns:a16="http://schemas.microsoft.com/office/drawing/2014/main" id="{43018F22-857D-43DB-B620-FB1E50D89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702" y="5030811"/>
            <a:ext cx="838563" cy="83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D403D360-1B10-4CEF-ADD6-76C211EFC1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0664" y="109844"/>
            <a:ext cx="4082855" cy="6638311"/>
          </a:xfrm>
          <a:prstGeom prst="rect">
            <a:avLst/>
          </a:prstGeom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E1C894BF-B391-4835-A231-4ABEED1D4C6B}"/>
              </a:ext>
            </a:extLst>
          </p:cNvPr>
          <p:cNvSpPr txBox="1"/>
          <p:nvPr/>
        </p:nvSpPr>
        <p:spPr>
          <a:xfrm>
            <a:off x="8471626" y="3878981"/>
            <a:ext cx="7122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>
                <a:latin typeface="Franklin Gothic Book" panose="020B0503020102020204" pitchFamily="34" charset="0"/>
                <a:cs typeface="Helvetica" panose="020B0604020202020204" pitchFamily="34" charset="0"/>
              </a:rPr>
              <a:t>No</a:t>
            </a:r>
            <a:endParaRPr lang="en-US" sz="1500" dirty="0">
              <a:latin typeface="Franklin Gothic Book" panose="020B05030201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1BC669FD-EC24-464B-964F-3194D6DACDDC}"/>
              </a:ext>
            </a:extLst>
          </p:cNvPr>
          <p:cNvSpPr txBox="1"/>
          <p:nvPr/>
        </p:nvSpPr>
        <p:spPr>
          <a:xfrm>
            <a:off x="8494152" y="5357143"/>
            <a:ext cx="7122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>
                <a:latin typeface="Franklin Gothic Book" panose="020B0503020102020204" pitchFamily="34" charset="0"/>
                <a:cs typeface="Helvetica" panose="020B0604020202020204" pitchFamily="34" charset="0"/>
              </a:rPr>
              <a:t>Yes</a:t>
            </a:r>
          </a:p>
          <a:p>
            <a:endParaRPr lang="en-US" sz="1500" dirty="0">
              <a:latin typeface="Franklin Gothic Book" panose="020B05030201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511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854</Words>
  <Application>Microsoft Office PowerPoint</Application>
  <PresentationFormat>Geniş ekran</PresentationFormat>
  <Paragraphs>109</Paragraphs>
  <Slides>15</Slides>
  <Notes>0</Notes>
  <HiddenSlides>0</HiddenSlides>
  <MMClips>3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Franklin Gothic Book</vt:lpstr>
      <vt:lpstr>Franklin Gothic Heavy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Esin Bahar MEŞELİ</dc:creator>
  <cp:lastModifiedBy>Esin Bahar MEŞELİ</cp:lastModifiedBy>
  <cp:revision>38</cp:revision>
  <dcterms:created xsi:type="dcterms:W3CDTF">2020-06-11T09:08:49Z</dcterms:created>
  <dcterms:modified xsi:type="dcterms:W3CDTF">2020-06-12T11:12:24Z</dcterms:modified>
</cp:coreProperties>
</file>